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83" r:id="rId3"/>
    <p:sldId id="258" r:id="rId4"/>
    <p:sldId id="259" r:id="rId5"/>
    <p:sldId id="263" r:id="rId6"/>
    <p:sldId id="264" r:id="rId7"/>
    <p:sldId id="260" r:id="rId8"/>
    <p:sldId id="261" r:id="rId9"/>
    <p:sldId id="265" r:id="rId10"/>
    <p:sldId id="269" r:id="rId11"/>
    <p:sldId id="270" r:id="rId12"/>
    <p:sldId id="272" r:id="rId13"/>
    <p:sldId id="273" r:id="rId14"/>
    <p:sldId id="274" r:id="rId15"/>
    <p:sldId id="275" r:id="rId16"/>
    <p:sldId id="276" r:id="rId17"/>
    <p:sldId id="277" r:id="rId18"/>
    <p:sldId id="279" r:id="rId19"/>
    <p:sldId id="280" r:id="rId20"/>
    <p:sldId id="281" r:id="rId21"/>
    <p:sldId id="282"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7" d="100"/>
          <a:sy n="57" d="100"/>
        </p:scale>
        <p:origin x="-242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 Id="rId2"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 Id="rId2"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Series 1</c:v>
                </c:pt>
              </c:strCache>
            </c:strRef>
          </c:tx>
          <c:invertIfNegative val="0"/>
          <c:cat>
            <c:strRef>
              <c:f>Sheet1!$A$2:$A$5</c:f>
              <c:strCache>
                <c:ptCount val="2"/>
                <c:pt idx="1">
                  <c:v>ISAT/NAEP</c:v>
                </c:pt>
              </c:strCache>
            </c:strRef>
          </c:cat>
          <c:val>
            <c:numRef>
              <c:f>Sheet1!$B$2:$B$5</c:f>
              <c:numCache>
                <c:formatCode>General</c:formatCode>
                <c:ptCount val="4"/>
                <c:pt idx="1">
                  <c:v>75.0</c:v>
                </c:pt>
              </c:numCache>
            </c:numRef>
          </c:val>
        </c:ser>
        <c:ser>
          <c:idx val="1"/>
          <c:order val="1"/>
          <c:tx>
            <c:strRef>
              <c:f>Sheet1!$C$1</c:f>
              <c:strCache>
                <c:ptCount val="1"/>
                <c:pt idx="0">
                  <c:v>Series 2</c:v>
                </c:pt>
              </c:strCache>
            </c:strRef>
          </c:tx>
          <c:invertIfNegative val="0"/>
          <c:cat>
            <c:strRef>
              <c:f>Sheet1!$A$2:$A$5</c:f>
              <c:strCache>
                <c:ptCount val="2"/>
                <c:pt idx="1">
                  <c:v>ISAT/NAEP</c:v>
                </c:pt>
              </c:strCache>
            </c:strRef>
          </c:cat>
          <c:val>
            <c:numRef>
              <c:f>Sheet1!$C$2:$C$5</c:f>
              <c:numCache>
                <c:formatCode>General</c:formatCode>
                <c:ptCount val="4"/>
                <c:pt idx="1">
                  <c:v>50.0</c:v>
                </c:pt>
              </c:numCache>
            </c:numRef>
          </c:val>
        </c:ser>
        <c:ser>
          <c:idx val="2"/>
          <c:order val="2"/>
          <c:tx>
            <c:strRef>
              <c:f>Sheet1!$D$1</c:f>
              <c:strCache>
                <c:ptCount val="1"/>
                <c:pt idx="0">
                  <c:v>Series 3</c:v>
                </c:pt>
              </c:strCache>
            </c:strRef>
          </c:tx>
          <c:invertIfNegative val="0"/>
          <c:cat>
            <c:strRef>
              <c:f>Sheet1!$A$2:$A$5</c:f>
              <c:strCache>
                <c:ptCount val="2"/>
                <c:pt idx="1">
                  <c:v>ISAT/NAEP</c:v>
                </c:pt>
              </c:strCache>
            </c:strRef>
          </c:cat>
          <c:val>
            <c:numRef>
              <c:f>Sheet1!$D$2:$D$5</c:f>
              <c:numCache>
                <c:formatCode>General</c:formatCode>
                <c:ptCount val="4"/>
              </c:numCache>
            </c:numRef>
          </c:val>
        </c:ser>
        <c:dLbls>
          <c:showLegendKey val="0"/>
          <c:showVal val="1"/>
          <c:showCatName val="0"/>
          <c:showSerName val="0"/>
          <c:showPercent val="0"/>
          <c:showBubbleSize val="0"/>
        </c:dLbls>
        <c:gapWidth val="150"/>
        <c:shape val="box"/>
        <c:axId val="2103311752"/>
        <c:axId val="2103314952"/>
        <c:axId val="0"/>
      </c:bar3DChart>
      <c:catAx>
        <c:axId val="2103311752"/>
        <c:scaling>
          <c:orientation val="minMax"/>
        </c:scaling>
        <c:delete val="0"/>
        <c:axPos val="b"/>
        <c:majorTickMark val="out"/>
        <c:minorTickMark val="none"/>
        <c:tickLblPos val="nextTo"/>
        <c:crossAx val="2103314952"/>
        <c:crosses val="autoZero"/>
        <c:auto val="1"/>
        <c:lblAlgn val="ctr"/>
        <c:lblOffset val="100"/>
        <c:noMultiLvlLbl val="0"/>
      </c:catAx>
      <c:valAx>
        <c:axId val="2103314952"/>
        <c:scaling>
          <c:orientation val="minMax"/>
        </c:scaling>
        <c:delete val="0"/>
        <c:axPos val="l"/>
        <c:majorGridlines/>
        <c:numFmt formatCode="General" sourceLinked="1"/>
        <c:majorTickMark val="out"/>
        <c:minorTickMark val="none"/>
        <c:tickLblPos val="nextTo"/>
        <c:crossAx val="21033117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spPr>
        <a:noFill/>
        <a:ln w="25400">
          <a:noFill/>
        </a:ln>
      </c:spPr>
    </c:backWall>
    <c:plotArea>
      <c:layout/>
      <c:bar3DChart>
        <c:barDir val="col"/>
        <c:grouping val="clustered"/>
        <c:varyColors val="0"/>
        <c:ser>
          <c:idx val="0"/>
          <c:order val="0"/>
          <c:tx>
            <c:strRef>
              <c:f>Sheet1!$B$1</c:f>
              <c:strCache>
                <c:ptCount val="1"/>
                <c:pt idx="0">
                  <c:v>Reading</c:v>
                </c:pt>
              </c:strCache>
            </c:strRef>
          </c:tx>
          <c:invertIfNegative val="0"/>
          <c:cat>
            <c:strRef>
              <c:f>Sheet1!$A$2:$A$5</c:f>
              <c:strCache>
                <c:ptCount val="1"/>
                <c:pt idx="0">
                  <c:v>Grade 11</c:v>
                </c:pt>
              </c:strCache>
            </c:strRef>
          </c:cat>
          <c:val>
            <c:numRef>
              <c:f>Sheet1!$B$2:$B$5</c:f>
              <c:numCache>
                <c:formatCode>General</c:formatCode>
                <c:ptCount val="4"/>
                <c:pt idx="0">
                  <c:v>56.0</c:v>
                </c:pt>
              </c:numCache>
            </c:numRef>
          </c:val>
        </c:ser>
        <c:ser>
          <c:idx val="1"/>
          <c:order val="1"/>
          <c:tx>
            <c:strRef>
              <c:f>Sheet1!$C$1</c:f>
              <c:strCache>
                <c:ptCount val="1"/>
                <c:pt idx="0">
                  <c:v>Math</c:v>
                </c:pt>
              </c:strCache>
            </c:strRef>
          </c:tx>
          <c:invertIfNegative val="0"/>
          <c:cat>
            <c:strRef>
              <c:f>Sheet1!$A$2:$A$5</c:f>
              <c:strCache>
                <c:ptCount val="1"/>
                <c:pt idx="0">
                  <c:v>Grade 11</c:v>
                </c:pt>
              </c:strCache>
            </c:strRef>
          </c:cat>
          <c:val>
            <c:numRef>
              <c:f>Sheet1!$C$2:$C$5</c:f>
              <c:numCache>
                <c:formatCode>General</c:formatCode>
                <c:ptCount val="4"/>
                <c:pt idx="0">
                  <c:v>48.0</c:v>
                </c:pt>
              </c:numCache>
            </c:numRef>
          </c:val>
        </c:ser>
        <c:dLbls>
          <c:showLegendKey val="0"/>
          <c:showVal val="0"/>
          <c:showCatName val="0"/>
          <c:showSerName val="0"/>
          <c:showPercent val="0"/>
          <c:showBubbleSize val="0"/>
        </c:dLbls>
        <c:gapWidth val="150"/>
        <c:shape val="box"/>
        <c:axId val="2103411848"/>
        <c:axId val="2103414856"/>
        <c:axId val="0"/>
      </c:bar3DChart>
      <c:catAx>
        <c:axId val="2103411848"/>
        <c:scaling>
          <c:orientation val="minMax"/>
        </c:scaling>
        <c:delete val="0"/>
        <c:axPos val="b"/>
        <c:majorTickMark val="out"/>
        <c:minorTickMark val="none"/>
        <c:tickLblPos val="nextTo"/>
        <c:txPr>
          <a:bodyPr/>
          <a:lstStyle/>
          <a:p>
            <a:pPr>
              <a:defRPr b="1"/>
            </a:pPr>
            <a:endParaRPr lang="en-US"/>
          </a:p>
        </c:txPr>
        <c:crossAx val="2103414856"/>
        <c:crosses val="autoZero"/>
        <c:auto val="1"/>
        <c:lblAlgn val="ctr"/>
        <c:lblOffset val="100"/>
        <c:noMultiLvlLbl val="0"/>
      </c:catAx>
      <c:valAx>
        <c:axId val="2103414856"/>
        <c:scaling>
          <c:orientation val="minMax"/>
          <c:max val="80.0"/>
          <c:min val="0.0"/>
        </c:scaling>
        <c:delete val="0"/>
        <c:axPos val="l"/>
        <c:majorGridlines/>
        <c:numFmt formatCode="General" sourceLinked="1"/>
        <c:majorTickMark val="out"/>
        <c:minorTickMark val="none"/>
        <c:tickLblPos val="nextTo"/>
        <c:crossAx val="210341184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Reading</c:v>
                </c:pt>
              </c:strCache>
            </c:strRef>
          </c:tx>
          <c:invertIfNegative val="0"/>
          <c:cat>
            <c:strRef>
              <c:f>Sheet1!$A$2:$A$5</c:f>
              <c:strCache>
                <c:ptCount val="3"/>
                <c:pt idx="0">
                  <c:v>Grade 6</c:v>
                </c:pt>
                <c:pt idx="1">
                  <c:v>Grade 7</c:v>
                </c:pt>
                <c:pt idx="2">
                  <c:v>Grade 8</c:v>
                </c:pt>
              </c:strCache>
            </c:strRef>
          </c:cat>
          <c:val>
            <c:numRef>
              <c:f>Sheet1!$B$2:$B$5</c:f>
              <c:numCache>
                <c:formatCode>General</c:formatCode>
                <c:ptCount val="4"/>
                <c:pt idx="0">
                  <c:v>68.0</c:v>
                </c:pt>
                <c:pt idx="1">
                  <c:v>74.0</c:v>
                </c:pt>
                <c:pt idx="2">
                  <c:v>66.0</c:v>
                </c:pt>
              </c:numCache>
            </c:numRef>
          </c:val>
        </c:ser>
        <c:ser>
          <c:idx val="1"/>
          <c:order val="1"/>
          <c:tx>
            <c:strRef>
              <c:f>Sheet1!$C$1</c:f>
              <c:strCache>
                <c:ptCount val="1"/>
                <c:pt idx="0">
                  <c:v>Math</c:v>
                </c:pt>
              </c:strCache>
            </c:strRef>
          </c:tx>
          <c:invertIfNegative val="0"/>
          <c:cat>
            <c:strRef>
              <c:f>Sheet1!$A$2:$A$5</c:f>
              <c:strCache>
                <c:ptCount val="3"/>
                <c:pt idx="0">
                  <c:v>Grade 6</c:v>
                </c:pt>
                <c:pt idx="1">
                  <c:v>Grade 7</c:v>
                </c:pt>
                <c:pt idx="2">
                  <c:v>Grade 8</c:v>
                </c:pt>
              </c:strCache>
            </c:strRef>
          </c:cat>
          <c:val>
            <c:numRef>
              <c:f>Sheet1!$C$2:$C$5</c:f>
              <c:numCache>
                <c:formatCode>General</c:formatCode>
                <c:ptCount val="4"/>
                <c:pt idx="0">
                  <c:v>72.0</c:v>
                </c:pt>
                <c:pt idx="1">
                  <c:v>79.0</c:v>
                </c:pt>
                <c:pt idx="2">
                  <c:v>73.0</c:v>
                </c:pt>
              </c:numCache>
            </c:numRef>
          </c:val>
        </c:ser>
        <c:dLbls>
          <c:showLegendKey val="0"/>
          <c:showVal val="0"/>
          <c:showCatName val="0"/>
          <c:showSerName val="0"/>
          <c:showPercent val="0"/>
          <c:showBubbleSize val="0"/>
        </c:dLbls>
        <c:gapWidth val="150"/>
        <c:shape val="box"/>
        <c:axId val="2099797976"/>
        <c:axId val="2099800984"/>
        <c:axId val="0"/>
      </c:bar3DChart>
      <c:catAx>
        <c:axId val="2099797976"/>
        <c:scaling>
          <c:orientation val="minMax"/>
        </c:scaling>
        <c:delete val="0"/>
        <c:axPos val="b"/>
        <c:majorTickMark val="out"/>
        <c:minorTickMark val="none"/>
        <c:tickLblPos val="nextTo"/>
        <c:txPr>
          <a:bodyPr/>
          <a:lstStyle/>
          <a:p>
            <a:pPr>
              <a:defRPr b="1"/>
            </a:pPr>
            <a:endParaRPr lang="en-US"/>
          </a:p>
        </c:txPr>
        <c:crossAx val="2099800984"/>
        <c:crosses val="autoZero"/>
        <c:auto val="1"/>
        <c:lblAlgn val="ctr"/>
        <c:lblOffset val="100"/>
        <c:noMultiLvlLbl val="0"/>
      </c:catAx>
      <c:valAx>
        <c:axId val="2099800984"/>
        <c:scaling>
          <c:orientation val="minMax"/>
          <c:max val="100.0"/>
          <c:min val="0.0"/>
        </c:scaling>
        <c:delete val="0"/>
        <c:axPos val="l"/>
        <c:majorGridlines/>
        <c:numFmt formatCode="General" sourceLinked="1"/>
        <c:majorTickMark val="out"/>
        <c:minorTickMark val="none"/>
        <c:tickLblPos val="nextTo"/>
        <c:crossAx val="2099797976"/>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0.1875</cdr:x>
      <cdr:y>0.28327</cdr:y>
    </cdr:from>
    <cdr:to>
      <cdr:x>0.2625</cdr:x>
      <cdr:y>0.37702</cdr:y>
    </cdr:to>
    <cdr:sp macro="" textlink="">
      <cdr:nvSpPr>
        <cdr:cNvPr id="2" name="TextBox 1"/>
        <cdr:cNvSpPr txBox="1"/>
      </cdr:nvSpPr>
      <cdr:spPr>
        <a:xfrm xmlns:a="http://schemas.openxmlformats.org/drawingml/2006/main">
          <a:off x="1143000" y="1151194"/>
          <a:ext cx="457200" cy="381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smtClean="0"/>
            <a:t>48</a:t>
          </a:r>
          <a:endParaRPr lang="en-US" sz="1800" dirty="0"/>
        </a:p>
      </cdr:txBody>
    </cdr:sp>
  </cdr:relSizeAnchor>
  <cdr:relSizeAnchor xmlns:cdr="http://schemas.openxmlformats.org/drawingml/2006/chartDrawing">
    <cdr:from>
      <cdr:x>0.2875</cdr:x>
      <cdr:y>0.2</cdr:y>
    </cdr:from>
    <cdr:to>
      <cdr:x>0.3625</cdr:x>
      <cdr:y>0.3125</cdr:y>
    </cdr:to>
    <cdr:sp macro="" textlink="">
      <cdr:nvSpPr>
        <cdr:cNvPr id="3" name="TextBox 2"/>
        <cdr:cNvSpPr txBox="1"/>
      </cdr:nvSpPr>
      <cdr:spPr>
        <a:xfrm xmlns:a="http://schemas.openxmlformats.org/drawingml/2006/main">
          <a:off x="1752600" y="812800"/>
          <a:ext cx="457200" cy="4572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800" dirty="0"/>
        </a:p>
      </cdr:txBody>
    </cdr:sp>
  </cdr:relSizeAnchor>
  <cdr:relSizeAnchor xmlns:cdr="http://schemas.openxmlformats.org/drawingml/2006/chartDrawing">
    <cdr:from>
      <cdr:x>0.35</cdr:x>
      <cdr:y>0.05</cdr:y>
    </cdr:from>
    <cdr:to>
      <cdr:x>0.4125</cdr:x>
      <cdr:y>0.14375</cdr:y>
    </cdr:to>
    <cdr:sp macro="" textlink="">
      <cdr:nvSpPr>
        <cdr:cNvPr id="4" name="TextBox 3"/>
        <cdr:cNvSpPr txBox="1"/>
      </cdr:nvSpPr>
      <cdr:spPr>
        <a:xfrm xmlns:a="http://schemas.openxmlformats.org/drawingml/2006/main">
          <a:off x="2133600" y="203200"/>
          <a:ext cx="381000" cy="381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800" dirty="0"/>
        </a:p>
      </cdr:txBody>
    </cdr:sp>
  </cdr:relSizeAnchor>
  <cdr:relSizeAnchor xmlns:cdr="http://schemas.openxmlformats.org/drawingml/2006/chartDrawing">
    <cdr:from>
      <cdr:x>0.5</cdr:x>
      <cdr:y>0.07871</cdr:y>
    </cdr:from>
    <cdr:to>
      <cdr:x>0.65</cdr:x>
      <cdr:y>0.30371</cdr:y>
    </cdr:to>
    <cdr:sp macro="" textlink="">
      <cdr:nvSpPr>
        <cdr:cNvPr id="5" name="TextBox 4"/>
        <cdr:cNvSpPr txBox="1"/>
      </cdr:nvSpPr>
      <cdr:spPr>
        <a:xfrm xmlns:a="http://schemas.openxmlformats.org/drawingml/2006/main">
          <a:off x="3048000" y="319887"/>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0.4625</cdr:x>
      <cdr:y>0.0125</cdr:y>
    </cdr:from>
    <cdr:to>
      <cdr:x>0.5375</cdr:x>
      <cdr:y>0.08597</cdr:y>
    </cdr:to>
    <cdr:sp macro="" textlink="">
      <cdr:nvSpPr>
        <cdr:cNvPr id="6" name="TextBox 5"/>
        <cdr:cNvSpPr txBox="1"/>
      </cdr:nvSpPr>
      <cdr:spPr>
        <a:xfrm xmlns:a="http://schemas.openxmlformats.org/drawingml/2006/main">
          <a:off x="2819400" y="50801"/>
          <a:ext cx="457200" cy="29858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800" dirty="0"/>
        </a:p>
      </cdr:txBody>
    </cdr:sp>
  </cdr:relSizeAnchor>
  <cdr:relSizeAnchor xmlns:cdr="http://schemas.openxmlformats.org/drawingml/2006/chartDrawing">
    <cdr:from>
      <cdr:x>0.125</cdr:x>
      <cdr:y>0.22702</cdr:y>
    </cdr:from>
    <cdr:to>
      <cdr:x>0.1875</cdr:x>
      <cdr:y>0.3</cdr:y>
    </cdr:to>
    <cdr:sp macro="" textlink="">
      <cdr:nvSpPr>
        <cdr:cNvPr id="7" name="TextBox 6"/>
        <cdr:cNvSpPr txBox="1"/>
      </cdr:nvSpPr>
      <cdr:spPr>
        <a:xfrm xmlns:a="http://schemas.openxmlformats.org/drawingml/2006/main">
          <a:off x="762000" y="922594"/>
          <a:ext cx="381000" cy="29660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smtClean="0"/>
            <a:t>56</a:t>
          </a:r>
          <a:endParaRPr lang="en-US" sz="1800" dirty="0"/>
        </a:p>
      </cdr:txBody>
    </cdr:sp>
  </cdr:relSizeAnchor>
</c:userShapes>
</file>

<file path=ppt/drawings/drawing2.xml><?xml version="1.0" encoding="utf-8"?>
<c:userShapes xmlns:c="http://schemas.openxmlformats.org/drawingml/2006/chart">
  <cdr:relSizeAnchor xmlns:cdr="http://schemas.openxmlformats.org/drawingml/2006/chartDrawing">
    <cdr:from>
      <cdr:x>0.2</cdr:x>
      <cdr:y>0.21875</cdr:y>
    </cdr:from>
    <cdr:to>
      <cdr:x>0.275</cdr:x>
      <cdr:y>0.3125</cdr:y>
    </cdr:to>
    <cdr:sp macro="" textlink="">
      <cdr:nvSpPr>
        <cdr:cNvPr id="2" name="TextBox 1"/>
        <cdr:cNvSpPr txBox="1"/>
      </cdr:nvSpPr>
      <cdr:spPr>
        <a:xfrm xmlns:a="http://schemas.openxmlformats.org/drawingml/2006/main">
          <a:off x="1219198" y="889000"/>
          <a:ext cx="457200" cy="381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smtClean="0"/>
            <a:t>72</a:t>
          </a:r>
          <a:endParaRPr lang="en-US" sz="1800" dirty="0"/>
        </a:p>
      </cdr:txBody>
    </cdr:sp>
  </cdr:relSizeAnchor>
  <cdr:relSizeAnchor xmlns:cdr="http://schemas.openxmlformats.org/drawingml/2006/chartDrawing">
    <cdr:from>
      <cdr:x>0.3</cdr:x>
      <cdr:y>0.2</cdr:y>
    </cdr:from>
    <cdr:to>
      <cdr:x>0.3625</cdr:x>
      <cdr:y>0.3125</cdr:y>
    </cdr:to>
    <cdr:sp macro="" textlink="">
      <cdr:nvSpPr>
        <cdr:cNvPr id="3" name="TextBox 2"/>
        <cdr:cNvSpPr txBox="1"/>
      </cdr:nvSpPr>
      <cdr:spPr>
        <a:xfrm xmlns:a="http://schemas.openxmlformats.org/drawingml/2006/main">
          <a:off x="1828800" y="812800"/>
          <a:ext cx="381000" cy="4572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smtClean="0"/>
            <a:t>74</a:t>
          </a:r>
          <a:endParaRPr lang="en-US" sz="1800" dirty="0"/>
        </a:p>
      </cdr:txBody>
    </cdr:sp>
  </cdr:relSizeAnchor>
  <cdr:relSizeAnchor xmlns:cdr="http://schemas.openxmlformats.org/drawingml/2006/chartDrawing">
    <cdr:from>
      <cdr:x>0.35</cdr:x>
      <cdr:y>0.15169</cdr:y>
    </cdr:from>
    <cdr:to>
      <cdr:x>0.425</cdr:x>
      <cdr:y>0.28294</cdr:y>
    </cdr:to>
    <cdr:sp macro="" textlink="">
      <cdr:nvSpPr>
        <cdr:cNvPr id="4" name="TextBox 3"/>
        <cdr:cNvSpPr txBox="1"/>
      </cdr:nvSpPr>
      <cdr:spPr>
        <a:xfrm xmlns:a="http://schemas.openxmlformats.org/drawingml/2006/main">
          <a:off x="2133600" y="616466"/>
          <a:ext cx="457200" cy="533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smtClean="0"/>
            <a:t>79</a:t>
          </a:r>
          <a:endParaRPr lang="en-US" sz="1800" dirty="0"/>
        </a:p>
      </cdr:txBody>
    </cdr:sp>
  </cdr:relSizeAnchor>
  <cdr:relSizeAnchor xmlns:cdr="http://schemas.openxmlformats.org/drawingml/2006/chartDrawing">
    <cdr:from>
      <cdr:x>0.5</cdr:x>
      <cdr:y>0.07871</cdr:y>
    </cdr:from>
    <cdr:to>
      <cdr:x>0.65</cdr:x>
      <cdr:y>0.30371</cdr:y>
    </cdr:to>
    <cdr:sp macro="" textlink="">
      <cdr:nvSpPr>
        <cdr:cNvPr id="5" name="TextBox 4"/>
        <cdr:cNvSpPr txBox="1"/>
      </cdr:nvSpPr>
      <cdr:spPr>
        <a:xfrm xmlns:a="http://schemas.openxmlformats.org/drawingml/2006/main">
          <a:off x="3048000" y="319887"/>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0.4625</cdr:x>
      <cdr:y>0.2375</cdr:y>
    </cdr:from>
    <cdr:to>
      <cdr:x>0.5375</cdr:x>
      <cdr:y>0.32838</cdr:y>
    </cdr:to>
    <cdr:sp macro="" textlink="">
      <cdr:nvSpPr>
        <cdr:cNvPr id="6" name="TextBox 5"/>
        <cdr:cNvSpPr txBox="1"/>
      </cdr:nvSpPr>
      <cdr:spPr>
        <a:xfrm xmlns:a="http://schemas.openxmlformats.org/drawingml/2006/main">
          <a:off x="2819400" y="965200"/>
          <a:ext cx="457200" cy="36933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smtClean="0"/>
            <a:t>66</a:t>
          </a:r>
          <a:endParaRPr lang="en-US" sz="1800" dirty="0"/>
        </a:p>
      </cdr:txBody>
    </cdr:sp>
  </cdr:relSizeAnchor>
  <cdr:relSizeAnchor xmlns:cdr="http://schemas.openxmlformats.org/drawingml/2006/chartDrawing">
    <cdr:from>
      <cdr:x>0.5125</cdr:x>
      <cdr:y>0.2</cdr:y>
    </cdr:from>
    <cdr:to>
      <cdr:x>0.575</cdr:x>
      <cdr:y>0.36875</cdr:y>
    </cdr:to>
    <cdr:sp macro="" textlink="">
      <cdr:nvSpPr>
        <cdr:cNvPr id="7" name="TextBox 6"/>
        <cdr:cNvSpPr txBox="1"/>
      </cdr:nvSpPr>
      <cdr:spPr>
        <a:xfrm xmlns:a="http://schemas.openxmlformats.org/drawingml/2006/main">
          <a:off x="3124200" y="812800"/>
          <a:ext cx="381000" cy="685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smtClean="0"/>
            <a:t>73</a:t>
          </a:r>
          <a:endParaRPr lang="en-US" sz="18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9345E2-C2CC-524A-B666-AF3A0D5F1EEE}" type="datetimeFigureOut">
              <a:rPr lang="en-US" smtClean="0"/>
              <a:t>5/16/14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A1E9B-F3E1-E947-9E5B-F817A5EF578E}" type="slidenum">
              <a:rPr lang="en-US" smtClean="0"/>
              <a:t>‹#›</a:t>
            </a:fld>
            <a:endParaRPr lang="en-US"/>
          </a:p>
        </p:txBody>
      </p:sp>
    </p:spTree>
    <p:extLst>
      <p:ext uri="{BB962C8B-B14F-4D97-AF65-F5344CB8AC3E}">
        <p14:creationId xmlns:p14="http://schemas.microsoft.com/office/powerpoint/2010/main" val="3449462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9345E2-C2CC-524A-B666-AF3A0D5F1EEE}" type="datetimeFigureOut">
              <a:rPr lang="en-US" smtClean="0"/>
              <a:t>5/16/14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A1E9B-F3E1-E947-9E5B-F817A5EF578E}" type="slidenum">
              <a:rPr lang="en-US" smtClean="0"/>
              <a:t>‹#›</a:t>
            </a:fld>
            <a:endParaRPr lang="en-US"/>
          </a:p>
        </p:txBody>
      </p:sp>
    </p:spTree>
    <p:extLst>
      <p:ext uri="{BB962C8B-B14F-4D97-AF65-F5344CB8AC3E}">
        <p14:creationId xmlns:p14="http://schemas.microsoft.com/office/powerpoint/2010/main" val="2361089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9345E2-C2CC-524A-B666-AF3A0D5F1EEE}" type="datetimeFigureOut">
              <a:rPr lang="en-US" smtClean="0"/>
              <a:t>5/16/14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A1E9B-F3E1-E947-9E5B-F817A5EF578E}" type="slidenum">
              <a:rPr lang="en-US" smtClean="0"/>
              <a:t>‹#›</a:t>
            </a:fld>
            <a:endParaRPr lang="en-US"/>
          </a:p>
        </p:txBody>
      </p:sp>
    </p:spTree>
    <p:extLst>
      <p:ext uri="{BB962C8B-B14F-4D97-AF65-F5344CB8AC3E}">
        <p14:creationId xmlns:p14="http://schemas.microsoft.com/office/powerpoint/2010/main" val="889704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9345E2-C2CC-524A-B666-AF3A0D5F1EEE}" type="datetimeFigureOut">
              <a:rPr lang="en-US" smtClean="0"/>
              <a:t>5/16/14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A1E9B-F3E1-E947-9E5B-F817A5EF578E}" type="slidenum">
              <a:rPr lang="en-US" smtClean="0"/>
              <a:t>‹#›</a:t>
            </a:fld>
            <a:endParaRPr lang="en-US"/>
          </a:p>
        </p:txBody>
      </p:sp>
    </p:spTree>
    <p:extLst>
      <p:ext uri="{BB962C8B-B14F-4D97-AF65-F5344CB8AC3E}">
        <p14:creationId xmlns:p14="http://schemas.microsoft.com/office/powerpoint/2010/main" val="2059812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9345E2-C2CC-524A-B666-AF3A0D5F1EEE}" type="datetimeFigureOut">
              <a:rPr lang="en-US" smtClean="0"/>
              <a:t>5/16/14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A1E9B-F3E1-E947-9E5B-F817A5EF578E}" type="slidenum">
              <a:rPr lang="en-US" smtClean="0"/>
              <a:t>‹#›</a:t>
            </a:fld>
            <a:endParaRPr lang="en-US"/>
          </a:p>
        </p:txBody>
      </p:sp>
    </p:spTree>
    <p:extLst>
      <p:ext uri="{BB962C8B-B14F-4D97-AF65-F5344CB8AC3E}">
        <p14:creationId xmlns:p14="http://schemas.microsoft.com/office/powerpoint/2010/main" val="295373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9345E2-C2CC-524A-B666-AF3A0D5F1EEE}" type="datetimeFigureOut">
              <a:rPr lang="en-US" smtClean="0"/>
              <a:t>5/16/14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5A1E9B-F3E1-E947-9E5B-F817A5EF578E}" type="slidenum">
              <a:rPr lang="en-US" smtClean="0"/>
              <a:t>‹#›</a:t>
            </a:fld>
            <a:endParaRPr lang="en-US"/>
          </a:p>
        </p:txBody>
      </p:sp>
    </p:spTree>
    <p:extLst>
      <p:ext uri="{BB962C8B-B14F-4D97-AF65-F5344CB8AC3E}">
        <p14:creationId xmlns:p14="http://schemas.microsoft.com/office/powerpoint/2010/main" val="1916479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9345E2-C2CC-524A-B666-AF3A0D5F1EEE}" type="datetimeFigureOut">
              <a:rPr lang="en-US" smtClean="0"/>
              <a:t>5/16/14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5A1E9B-F3E1-E947-9E5B-F817A5EF578E}" type="slidenum">
              <a:rPr lang="en-US" smtClean="0"/>
              <a:t>‹#›</a:t>
            </a:fld>
            <a:endParaRPr lang="en-US"/>
          </a:p>
        </p:txBody>
      </p:sp>
    </p:spTree>
    <p:extLst>
      <p:ext uri="{BB962C8B-B14F-4D97-AF65-F5344CB8AC3E}">
        <p14:creationId xmlns:p14="http://schemas.microsoft.com/office/powerpoint/2010/main" val="3735782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9345E2-C2CC-524A-B666-AF3A0D5F1EEE}" type="datetimeFigureOut">
              <a:rPr lang="en-US" smtClean="0"/>
              <a:t>5/16/14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5A1E9B-F3E1-E947-9E5B-F817A5EF578E}" type="slidenum">
              <a:rPr lang="en-US" smtClean="0"/>
              <a:t>‹#›</a:t>
            </a:fld>
            <a:endParaRPr lang="en-US"/>
          </a:p>
        </p:txBody>
      </p:sp>
    </p:spTree>
    <p:extLst>
      <p:ext uri="{BB962C8B-B14F-4D97-AF65-F5344CB8AC3E}">
        <p14:creationId xmlns:p14="http://schemas.microsoft.com/office/powerpoint/2010/main" val="1943957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9345E2-C2CC-524A-B666-AF3A0D5F1EEE}" type="datetimeFigureOut">
              <a:rPr lang="en-US" smtClean="0"/>
              <a:t>5/16/14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5A1E9B-F3E1-E947-9E5B-F817A5EF578E}" type="slidenum">
              <a:rPr lang="en-US" smtClean="0"/>
              <a:t>‹#›</a:t>
            </a:fld>
            <a:endParaRPr lang="en-US"/>
          </a:p>
        </p:txBody>
      </p:sp>
    </p:spTree>
    <p:extLst>
      <p:ext uri="{BB962C8B-B14F-4D97-AF65-F5344CB8AC3E}">
        <p14:creationId xmlns:p14="http://schemas.microsoft.com/office/powerpoint/2010/main" val="3960241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9345E2-C2CC-524A-B666-AF3A0D5F1EEE}" type="datetimeFigureOut">
              <a:rPr lang="en-US" smtClean="0"/>
              <a:t>5/16/14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5A1E9B-F3E1-E947-9E5B-F817A5EF578E}" type="slidenum">
              <a:rPr lang="en-US" smtClean="0"/>
              <a:t>‹#›</a:t>
            </a:fld>
            <a:endParaRPr lang="en-US"/>
          </a:p>
        </p:txBody>
      </p:sp>
    </p:spTree>
    <p:extLst>
      <p:ext uri="{BB962C8B-B14F-4D97-AF65-F5344CB8AC3E}">
        <p14:creationId xmlns:p14="http://schemas.microsoft.com/office/powerpoint/2010/main" val="20483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9345E2-C2CC-524A-B666-AF3A0D5F1EEE}" type="datetimeFigureOut">
              <a:rPr lang="en-US" smtClean="0"/>
              <a:t>5/16/14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5A1E9B-F3E1-E947-9E5B-F817A5EF578E}" type="slidenum">
              <a:rPr lang="en-US" smtClean="0"/>
              <a:t>‹#›</a:t>
            </a:fld>
            <a:endParaRPr lang="en-US"/>
          </a:p>
        </p:txBody>
      </p:sp>
    </p:spTree>
    <p:extLst>
      <p:ext uri="{BB962C8B-B14F-4D97-AF65-F5344CB8AC3E}">
        <p14:creationId xmlns:p14="http://schemas.microsoft.com/office/powerpoint/2010/main" val="20562835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9345E2-C2CC-524A-B666-AF3A0D5F1EEE}" type="datetimeFigureOut">
              <a:rPr lang="en-US" smtClean="0"/>
              <a:t>5/16/14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A1E9B-F3E1-E947-9E5B-F817A5EF578E}" type="slidenum">
              <a:rPr lang="en-US" smtClean="0"/>
              <a:t>‹#›</a:t>
            </a:fld>
            <a:endParaRPr lang="en-US"/>
          </a:p>
        </p:txBody>
      </p:sp>
    </p:spTree>
    <p:extLst>
      <p:ext uri="{BB962C8B-B14F-4D97-AF65-F5344CB8AC3E}">
        <p14:creationId xmlns:p14="http://schemas.microsoft.com/office/powerpoint/2010/main" val="1160119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4854677"/>
            <a:ext cx="12192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295400" y="1944329"/>
            <a:ext cx="6477000" cy="646331"/>
          </a:xfrm>
          <a:prstGeom prst="rect">
            <a:avLst/>
          </a:prstGeom>
          <a:noFill/>
        </p:spPr>
        <p:txBody>
          <a:bodyPr wrap="square" rtlCol="0">
            <a:spAutoFit/>
          </a:bodyPr>
          <a:lstStyle/>
          <a:p>
            <a:pPr algn="ctr"/>
            <a:r>
              <a:rPr lang="en-US" b="1" dirty="0" smtClean="0"/>
              <a:t>Why Middle Class Students in Illinois Should Be Concerned about Their Local Public Schools</a:t>
            </a:r>
            <a:endParaRPr lang="en-US" b="1"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200400" y="2590660"/>
            <a:ext cx="2590800" cy="3200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p:txBody>
          <a:bodyPr>
            <a:normAutofit/>
          </a:bodyPr>
          <a:lstStyle/>
          <a:p>
            <a:r>
              <a:rPr lang="en-US" sz="4800" dirty="0" smtClean="0"/>
              <a:t>Not as Good as You Think</a:t>
            </a:r>
            <a:endParaRPr lang="en-US" sz="4800" dirty="0"/>
          </a:p>
        </p:txBody>
      </p:sp>
    </p:spTree>
    <p:extLst>
      <p:ext uri="{BB962C8B-B14F-4D97-AF65-F5344CB8AC3E}">
        <p14:creationId xmlns:p14="http://schemas.microsoft.com/office/powerpoint/2010/main" val="230909378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mv="urn:schemas-microsoft-com:mac:vml" xmlns="">
      <p:transitio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as Good as You Think -- Illinois</a:t>
            </a:r>
            <a:endParaRPr lang="en-US" dirty="0"/>
          </a:p>
        </p:txBody>
      </p:sp>
      <p:sp>
        <p:nvSpPr>
          <p:cNvPr id="3" name="Content Placeholder 2"/>
          <p:cNvSpPr>
            <a:spLocks noGrp="1"/>
          </p:cNvSpPr>
          <p:nvPr>
            <p:ph idx="1"/>
          </p:nvPr>
        </p:nvSpPr>
        <p:spPr/>
        <p:txBody>
          <a:bodyPr>
            <a:normAutofit lnSpcReduction="10000"/>
          </a:bodyPr>
          <a:lstStyle/>
          <a:p>
            <a:r>
              <a:rPr lang="en-US" dirty="0" smtClean="0"/>
              <a:t>Yorkville High School is in Yorkville in Kendall County, which is the fastest growing county in Illinois and in America.</a:t>
            </a:r>
          </a:p>
          <a:p>
            <a:r>
              <a:rPr lang="en-US" dirty="0" smtClean="0"/>
              <a:t>Yorkville’s median household income is $80,917, while the statewide median is $53,234.  </a:t>
            </a:r>
          </a:p>
          <a:p>
            <a:r>
              <a:rPr lang="en-US" dirty="0" smtClean="0"/>
              <a:t>Yorkville’s median house/condo value is $214,491, while the statewide median is $178,500.</a:t>
            </a:r>
            <a:endParaRPr lang="en-US" dirty="0"/>
          </a:p>
        </p:txBody>
      </p:sp>
    </p:spTree>
    <p:extLst>
      <p:ext uri="{BB962C8B-B14F-4D97-AF65-F5344CB8AC3E}">
        <p14:creationId xmlns:p14="http://schemas.microsoft.com/office/powerpoint/2010/main" val="2324326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as Good as You Think -- Illinois</a:t>
            </a:r>
            <a:endParaRPr lang="en-US" dirty="0"/>
          </a:p>
        </p:txBody>
      </p:sp>
      <p:sp>
        <p:nvSpPr>
          <p:cNvPr id="3" name="Content Placeholder 2"/>
          <p:cNvSpPr>
            <a:spLocks noGrp="1"/>
          </p:cNvSpPr>
          <p:nvPr>
            <p:ph idx="1"/>
          </p:nvPr>
        </p:nvSpPr>
        <p:spPr/>
        <p:txBody>
          <a:bodyPr>
            <a:normAutofit lnSpcReduction="10000"/>
          </a:bodyPr>
          <a:lstStyle/>
          <a:p>
            <a:r>
              <a:rPr lang="en-US" dirty="0" smtClean="0"/>
              <a:t>Former Republican U.S. speaker of the House of Representatives Denny Hastert was a long-time teacher at Yorkville High.</a:t>
            </a:r>
          </a:p>
          <a:p>
            <a:r>
              <a:rPr lang="en-US" dirty="0" smtClean="0"/>
              <a:t>At Yorkville High, 75 percent of students are white, and less than 11 percent of the school’s students are classified as low income.</a:t>
            </a:r>
          </a:p>
          <a:p>
            <a:r>
              <a:rPr lang="en-US" dirty="0" smtClean="0"/>
              <a:t>On the 2013 11</a:t>
            </a:r>
            <a:r>
              <a:rPr lang="en-US" baseline="30000" dirty="0" smtClean="0"/>
              <a:t>th</a:t>
            </a:r>
            <a:r>
              <a:rPr lang="en-US" dirty="0" smtClean="0"/>
              <a:t>-grade PSAE math exam, 52 percent of Yorkville 11</a:t>
            </a:r>
            <a:r>
              <a:rPr lang="en-US" baseline="30000" dirty="0" smtClean="0"/>
              <a:t>th</a:t>
            </a:r>
            <a:r>
              <a:rPr lang="en-US" dirty="0" smtClean="0"/>
              <a:t>-graders failed to meet or exceed proficiency.</a:t>
            </a:r>
            <a:endParaRPr lang="en-US" dirty="0"/>
          </a:p>
        </p:txBody>
      </p:sp>
    </p:spTree>
    <p:extLst>
      <p:ext uri="{BB962C8B-B14F-4D97-AF65-F5344CB8AC3E}">
        <p14:creationId xmlns:p14="http://schemas.microsoft.com/office/powerpoint/2010/main" val="3618663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838199"/>
          </a:xfrm>
        </p:spPr>
        <p:txBody>
          <a:bodyPr>
            <a:noAutofit/>
          </a:bodyPr>
          <a:lstStyle/>
          <a:p>
            <a:r>
              <a:rPr lang="en-US" sz="3200" b="1" dirty="0" smtClean="0"/>
              <a:t>Yorkville High School</a:t>
            </a:r>
            <a:br>
              <a:rPr lang="en-US" sz="3200" b="1" dirty="0" smtClean="0"/>
            </a:br>
            <a:r>
              <a:rPr lang="en-US" sz="2800" b="1" dirty="0" smtClean="0"/>
              <a:t>PSAE Performance 2013</a:t>
            </a:r>
            <a:endParaRPr lang="en-US" sz="2800" b="1" dirty="0"/>
          </a:p>
        </p:txBody>
      </p:sp>
      <p:sp>
        <p:nvSpPr>
          <p:cNvPr id="3" name="Subtitle 2"/>
          <p:cNvSpPr>
            <a:spLocks noGrp="1"/>
          </p:cNvSpPr>
          <p:nvPr>
            <p:ph type="subTitle" idx="1"/>
          </p:nvPr>
        </p:nvSpPr>
        <p:spPr>
          <a:xfrm>
            <a:off x="1371600" y="5715000"/>
            <a:ext cx="6400800" cy="457200"/>
          </a:xfrm>
        </p:spPr>
        <p:txBody>
          <a:bodyPr>
            <a:normAutofit/>
          </a:bodyPr>
          <a:lstStyle/>
          <a:p>
            <a:r>
              <a:rPr lang="en-US" sz="1800" dirty="0" smtClean="0">
                <a:solidFill>
                  <a:schemeClr val="tx1"/>
                </a:solidFill>
              </a:rPr>
              <a:t>Source: Illinois Report Card, Northern Illinois University</a:t>
            </a:r>
            <a:endParaRPr lang="en-US" sz="1800" dirty="0">
              <a:solidFill>
                <a:schemeClr val="tx1"/>
              </a:solidFill>
            </a:endParaRPr>
          </a:p>
        </p:txBody>
      </p:sp>
      <p:graphicFrame>
        <p:nvGraphicFramePr>
          <p:cNvPr id="4" name="Chart 3"/>
          <p:cNvGraphicFramePr/>
          <p:nvPr>
            <p:extLst>
              <p:ext uri="{D42A27DB-BD31-4B8C-83A1-F6EECF244321}">
                <p14:modId xmlns:p14="http://schemas.microsoft.com/office/powerpoint/2010/main" val="3744848808"/>
              </p:ext>
            </p:extLst>
          </p:nvPr>
        </p:nvGraphicFramePr>
        <p:xfrm>
          <a:off x="1447800" y="1211006"/>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838200" y="990600"/>
            <a:ext cx="400110" cy="4267200"/>
          </a:xfrm>
          <a:prstGeom prst="rect">
            <a:avLst/>
          </a:prstGeom>
          <a:noFill/>
        </p:spPr>
        <p:txBody>
          <a:bodyPr vert="vert270" wrap="square" rtlCol="0">
            <a:spAutoFit/>
          </a:bodyPr>
          <a:lstStyle/>
          <a:p>
            <a:r>
              <a:rPr lang="en-US" sz="1400" dirty="0" smtClean="0"/>
              <a:t>Percent Meets or Exceeds Standards (Proficient Level)</a:t>
            </a:r>
            <a:endParaRPr lang="en-US" sz="1400" dirty="0"/>
          </a:p>
        </p:txBody>
      </p:sp>
    </p:spTree>
    <p:extLst>
      <p:ext uri="{BB962C8B-B14F-4D97-AF65-F5344CB8AC3E}">
        <p14:creationId xmlns:p14="http://schemas.microsoft.com/office/powerpoint/2010/main" val="1833556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as Good as You Think -- Illinois</a:t>
            </a:r>
            <a:endParaRPr lang="en-US" dirty="0"/>
          </a:p>
        </p:txBody>
      </p:sp>
      <p:sp>
        <p:nvSpPr>
          <p:cNvPr id="3" name="Content Placeholder 2"/>
          <p:cNvSpPr>
            <a:spLocks noGrp="1"/>
          </p:cNvSpPr>
          <p:nvPr>
            <p:ph idx="1"/>
          </p:nvPr>
        </p:nvSpPr>
        <p:spPr/>
        <p:txBody>
          <a:bodyPr/>
          <a:lstStyle/>
          <a:p>
            <a:r>
              <a:rPr lang="en-US" dirty="0" smtClean="0"/>
              <a:t>Our study used another measurement technique, called linear regression-line modeling, which allowed us to analyze each grade in reading and math in order to identify schools that were performing above or below average performance, which is based on the performance of all other schools in the state and the proportion of low-income students at each school.</a:t>
            </a:r>
            <a:endParaRPr lang="en-US" dirty="0"/>
          </a:p>
        </p:txBody>
      </p:sp>
    </p:spTree>
    <p:extLst>
      <p:ext uri="{BB962C8B-B14F-4D97-AF65-F5344CB8AC3E}">
        <p14:creationId xmlns:p14="http://schemas.microsoft.com/office/powerpoint/2010/main" val="4089158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as Good as You Think -- Illinois</a:t>
            </a:r>
            <a:endParaRPr lang="en-US" dirty="0"/>
          </a:p>
        </p:txBody>
      </p:sp>
      <p:sp>
        <p:nvSpPr>
          <p:cNvPr id="3" name="Content Placeholder 2"/>
          <p:cNvSpPr>
            <a:spLocks noGrp="1"/>
          </p:cNvSpPr>
          <p:nvPr>
            <p:ph idx="1"/>
          </p:nvPr>
        </p:nvSpPr>
        <p:spPr/>
        <p:txBody>
          <a:bodyPr/>
          <a:lstStyle/>
          <a:p>
            <a:r>
              <a:rPr lang="en-US" dirty="0" smtClean="0"/>
              <a:t>Among the 1,156 regular public schools with predominantly non-low-income student populations, 817, or 70 percent, have at least one grade where the proficiency rate on a subject-matter test was below the the average performance of schools with similar proportions of low-income students.</a:t>
            </a:r>
            <a:endParaRPr lang="en-US" dirty="0"/>
          </a:p>
        </p:txBody>
      </p:sp>
    </p:spTree>
    <p:extLst>
      <p:ext uri="{BB962C8B-B14F-4D97-AF65-F5344CB8AC3E}">
        <p14:creationId xmlns:p14="http://schemas.microsoft.com/office/powerpoint/2010/main" val="2279427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as Good as You Think -- Illinois</a:t>
            </a:r>
            <a:endParaRPr lang="en-US" dirty="0"/>
          </a:p>
        </p:txBody>
      </p:sp>
      <p:sp>
        <p:nvSpPr>
          <p:cNvPr id="3" name="Content Placeholder 2"/>
          <p:cNvSpPr>
            <a:spLocks noGrp="1"/>
          </p:cNvSpPr>
          <p:nvPr>
            <p:ph idx="1"/>
          </p:nvPr>
        </p:nvSpPr>
        <p:spPr/>
        <p:txBody>
          <a:bodyPr>
            <a:normAutofit lnSpcReduction="10000"/>
          </a:bodyPr>
          <a:lstStyle/>
          <a:p>
            <a:r>
              <a:rPr lang="en-US" dirty="0" smtClean="0"/>
              <a:t>Prairie View Middle School is in Tinley Park, a Chicago suburb selected by </a:t>
            </a:r>
            <a:r>
              <a:rPr lang="en-US" i="1" dirty="0" smtClean="0"/>
              <a:t>Business Week</a:t>
            </a:r>
            <a:r>
              <a:rPr lang="en-US" dirty="0" smtClean="0"/>
              <a:t> as the best place to raise a family in America.</a:t>
            </a:r>
          </a:p>
          <a:p>
            <a:r>
              <a:rPr lang="en-US" dirty="0" smtClean="0"/>
              <a:t>Tinley Park’s median household income is $71,752, while the statewide median is $53,234.</a:t>
            </a:r>
          </a:p>
          <a:p>
            <a:r>
              <a:rPr lang="en-US" dirty="0" smtClean="0"/>
              <a:t>Tinley Park’s median house/condo value is $218,072, while the state wide median is $178,500.</a:t>
            </a:r>
            <a:endParaRPr lang="en-US" dirty="0"/>
          </a:p>
        </p:txBody>
      </p:sp>
    </p:spTree>
    <p:extLst>
      <p:ext uri="{BB962C8B-B14F-4D97-AF65-F5344CB8AC3E}">
        <p14:creationId xmlns:p14="http://schemas.microsoft.com/office/powerpoint/2010/main" val="1090235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as Good as You Think -- Illinois</a:t>
            </a:r>
            <a:endParaRPr lang="en-US" dirty="0"/>
          </a:p>
        </p:txBody>
      </p:sp>
      <p:sp>
        <p:nvSpPr>
          <p:cNvPr id="3" name="Content Placeholder 2"/>
          <p:cNvSpPr>
            <a:spLocks noGrp="1"/>
          </p:cNvSpPr>
          <p:nvPr>
            <p:ph idx="1"/>
          </p:nvPr>
        </p:nvSpPr>
        <p:spPr/>
        <p:txBody>
          <a:bodyPr>
            <a:normAutofit lnSpcReduction="10000"/>
          </a:bodyPr>
          <a:lstStyle/>
          <a:p>
            <a:r>
              <a:rPr lang="en-US" dirty="0" smtClean="0"/>
              <a:t>At Prairie View Middle School, 83 percent of students are white and less than 3 percent of students are classified as low income.</a:t>
            </a:r>
          </a:p>
          <a:p>
            <a:r>
              <a:rPr lang="en-US" dirty="0" smtClean="0"/>
              <a:t>On the 2013 8</a:t>
            </a:r>
            <a:r>
              <a:rPr lang="en-US" baseline="30000" dirty="0" smtClean="0"/>
              <a:t>th</a:t>
            </a:r>
            <a:r>
              <a:rPr lang="en-US" dirty="0" smtClean="0"/>
              <a:t>-grade ISAT reading exam, 66 percent of of Prairie View eighth graders met or exceeded proficiency, which meant that 34 percent failed to do so, which is a percentage 11 times the percentage of low-income students at the school.</a:t>
            </a:r>
            <a:endParaRPr lang="en-US" dirty="0"/>
          </a:p>
        </p:txBody>
      </p:sp>
    </p:spTree>
    <p:extLst>
      <p:ext uri="{BB962C8B-B14F-4D97-AF65-F5344CB8AC3E}">
        <p14:creationId xmlns:p14="http://schemas.microsoft.com/office/powerpoint/2010/main" val="190581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as Good as You Think -- Illinois</a:t>
            </a:r>
            <a:endParaRPr lang="en-US" dirty="0"/>
          </a:p>
        </p:txBody>
      </p:sp>
      <p:sp>
        <p:nvSpPr>
          <p:cNvPr id="3" name="Content Placeholder 2"/>
          <p:cNvSpPr>
            <a:spLocks noGrp="1"/>
          </p:cNvSpPr>
          <p:nvPr>
            <p:ph idx="1"/>
          </p:nvPr>
        </p:nvSpPr>
        <p:spPr/>
        <p:txBody>
          <a:bodyPr>
            <a:normAutofit lnSpcReduction="10000"/>
          </a:bodyPr>
          <a:lstStyle/>
          <a:p>
            <a:r>
              <a:rPr lang="en-US" dirty="0" smtClean="0"/>
              <a:t>On the 8</a:t>
            </a:r>
            <a:r>
              <a:rPr lang="en-US" baseline="30000" dirty="0" smtClean="0"/>
              <a:t>th</a:t>
            </a:r>
            <a:r>
              <a:rPr lang="en-US" dirty="0" smtClean="0"/>
              <a:t>-grade ISAT reading exam, Prairie View was located 14 percentage points below the average performance of schools with the same student-income-status demographics.</a:t>
            </a:r>
          </a:p>
          <a:p>
            <a:r>
              <a:rPr lang="en-US" dirty="0" smtClean="0"/>
              <a:t>In fact, Prairie View Middle School performed below the average performance of schools with the same student-income-status demographics on each of the six grade-level ISAT subject-matter tests.</a:t>
            </a:r>
            <a:endParaRPr lang="en-US" dirty="0"/>
          </a:p>
        </p:txBody>
      </p:sp>
    </p:spTree>
    <p:extLst>
      <p:ext uri="{BB962C8B-B14F-4D97-AF65-F5344CB8AC3E}">
        <p14:creationId xmlns:p14="http://schemas.microsoft.com/office/powerpoint/2010/main" val="38508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40988"/>
            <a:ext cx="7772400" cy="838199"/>
          </a:xfrm>
        </p:spPr>
        <p:txBody>
          <a:bodyPr>
            <a:noAutofit/>
          </a:bodyPr>
          <a:lstStyle/>
          <a:p>
            <a:r>
              <a:rPr lang="en-US" sz="3200" b="1" dirty="0" smtClean="0"/>
              <a:t>Prairie View Middle School</a:t>
            </a:r>
            <a:br>
              <a:rPr lang="en-US" sz="3200" b="1" dirty="0" smtClean="0"/>
            </a:br>
            <a:r>
              <a:rPr lang="en-US" sz="2800" b="1" dirty="0" smtClean="0"/>
              <a:t>ISAT Performance 2013</a:t>
            </a:r>
            <a:endParaRPr lang="en-US" sz="2800" b="1" dirty="0"/>
          </a:p>
        </p:txBody>
      </p:sp>
      <p:sp>
        <p:nvSpPr>
          <p:cNvPr id="3" name="Subtitle 2"/>
          <p:cNvSpPr>
            <a:spLocks noGrp="1"/>
          </p:cNvSpPr>
          <p:nvPr>
            <p:ph type="subTitle" idx="1"/>
          </p:nvPr>
        </p:nvSpPr>
        <p:spPr>
          <a:xfrm>
            <a:off x="1371600" y="5562600"/>
            <a:ext cx="6400800" cy="533400"/>
          </a:xfrm>
        </p:spPr>
        <p:txBody>
          <a:bodyPr>
            <a:normAutofit/>
          </a:bodyPr>
          <a:lstStyle/>
          <a:p>
            <a:r>
              <a:rPr lang="en-US" sz="1800" dirty="0" smtClean="0">
                <a:solidFill>
                  <a:schemeClr val="tx1"/>
                </a:solidFill>
              </a:rPr>
              <a:t>Source: Illinois Report Card, Northern Illinois University</a:t>
            </a:r>
            <a:endParaRPr lang="en-US" sz="1800" dirty="0">
              <a:solidFill>
                <a:schemeClr val="tx1"/>
              </a:solidFill>
            </a:endParaRPr>
          </a:p>
        </p:txBody>
      </p:sp>
      <p:graphicFrame>
        <p:nvGraphicFramePr>
          <p:cNvPr id="4" name="Chart 3"/>
          <p:cNvGraphicFramePr/>
          <p:nvPr>
            <p:extLst>
              <p:ext uri="{D42A27DB-BD31-4B8C-83A1-F6EECF244321}">
                <p14:modId xmlns:p14="http://schemas.microsoft.com/office/powerpoint/2010/main" val="2806316256"/>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838200" y="760088"/>
            <a:ext cx="415498" cy="4650112"/>
          </a:xfrm>
          <a:prstGeom prst="rect">
            <a:avLst/>
          </a:prstGeom>
          <a:noFill/>
        </p:spPr>
        <p:txBody>
          <a:bodyPr vert="vert270" wrap="square" rtlCol="0">
            <a:spAutoFit/>
          </a:bodyPr>
          <a:lstStyle/>
          <a:p>
            <a:r>
              <a:rPr lang="en-US" sz="1400" dirty="0" smtClean="0"/>
              <a:t>Percent Meets or Exceeds </a:t>
            </a:r>
            <a:r>
              <a:rPr lang="en-US" sz="1500" dirty="0" smtClean="0"/>
              <a:t>Standards</a:t>
            </a:r>
            <a:r>
              <a:rPr lang="en-US" sz="1400" dirty="0" smtClean="0"/>
              <a:t> (Proficient Level)</a:t>
            </a:r>
            <a:endParaRPr lang="en-US" sz="1400" dirty="0"/>
          </a:p>
        </p:txBody>
      </p:sp>
      <p:sp>
        <p:nvSpPr>
          <p:cNvPr id="6" name="TextBox 5"/>
          <p:cNvSpPr txBox="1"/>
          <p:nvPr/>
        </p:nvSpPr>
        <p:spPr>
          <a:xfrm>
            <a:off x="2438399" y="2362200"/>
            <a:ext cx="609599" cy="369332"/>
          </a:xfrm>
          <a:prstGeom prst="rect">
            <a:avLst/>
          </a:prstGeom>
          <a:noFill/>
        </p:spPr>
        <p:txBody>
          <a:bodyPr wrap="square" rtlCol="0">
            <a:spAutoFit/>
          </a:bodyPr>
          <a:lstStyle/>
          <a:p>
            <a:r>
              <a:rPr lang="en-US" dirty="0" smtClean="0"/>
              <a:t>68</a:t>
            </a:r>
            <a:endParaRPr lang="en-US" dirty="0"/>
          </a:p>
        </p:txBody>
      </p:sp>
    </p:spTree>
    <p:extLst>
      <p:ext uri="{BB962C8B-B14F-4D97-AF65-F5344CB8AC3E}">
        <p14:creationId xmlns:p14="http://schemas.microsoft.com/office/powerpoint/2010/main" val="3712833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as Good as You Think -- Illinois</a:t>
            </a:r>
            <a:endParaRPr lang="en-US" dirty="0"/>
          </a:p>
        </p:txBody>
      </p:sp>
      <p:sp>
        <p:nvSpPr>
          <p:cNvPr id="3" name="Content Placeholder 2"/>
          <p:cNvSpPr>
            <a:spLocks noGrp="1"/>
          </p:cNvSpPr>
          <p:nvPr>
            <p:ph idx="1"/>
          </p:nvPr>
        </p:nvSpPr>
        <p:spPr/>
        <p:txBody>
          <a:bodyPr>
            <a:normAutofit/>
          </a:bodyPr>
          <a:lstStyle/>
          <a:p>
            <a:r>
              <a:rPr lang="en-US" dirty="0" smtClean="0"/>
              <a:t>For middle-class families in Illinois, who find that their local public school is not as good as they thought, school choice should be an important option.</a:t>
            </a:r>
          </a:p>
          <a:p>
            <a:r>
              <a:rPr lang="en-US" dirty="0" smtClean="0"/>
              <a:t>Illinois has a universal tax credit program that allows individuals to claim tax credits for educational expenses, such as private-school tuition. </a:t>
            </a:r>
            <a:endParaRPr lang="en-US" dirty="0"/>
          </a:p>
        </p:txBody>
      </p:sp>
    </p:spTree>
    <p:extLst>
      <p:ext uri="{BB962C8B-B14F-4D97-AF65-F5344CB8AC3E}">
        <p14:creationId xmlns:p14="http://schemas.microsoft.com/office/powerpoint/2010/main" val="1029249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American </a:t>
            </a:r>
            <a:r>
              <a:rPr lang="en-US" smtClean="0"/>
              <a:t>Federation </a:t>
            </a:r>
            <a:r>
              <a:rPr lang="en-US" smtClean="0"/>
              <a:t>for</a:t>
            </a:r>
            <a:r>
              <a:rPr lang="en-US" smtClean="0"/>
              <a:t> </a:t>
            </a:r>
            <a:r>
              <a:rPr lang="en-US" dirty="0" smtClean="0"/>
              <a:t>Children National Summit (May 21, 2014)</a:t>
            </a:r>
            <a:endParaRPr lang="en-US" dirty="0"/>
          </a:p>
        </p:txBody>
      </p:sp>
      <p:sp>
        <p:nvSpPr>
          <p:cNvPr id="3" name="Content Placeholder 2"/>
          <p:cNvSpPr>
            <a:spLocks noGrp="1"/>
          </p:cNvSpPr>
          <p:nvPr>
            <p:ph idx="1"/>
          </p:nvPr>
        </p:nvSpPr>
        <p:spPr/>
        <p:txBody>
          <a:bodyPr/>
          <a:lstStyle/>
          <a:p>
            <a:pPr marL="0" indent="0" algn="ctr">
              <a:buNone/>
            </a:pPr>
            <a:r>
              <a:rPr lang="en-US" dirty="0" smtClean="0"/>
              <a:t>“Research and Data” Panel</a:t>
            </a:r>
          </a:p>
          <a:p>
            <a:pPr marL="0" indent="0" algn="ctr">
              <a:buNone/>
            </a:pPr>
            <a:r>
              <a:rPr lang="en-US" dirty="0" smtClean="0"/>
              <a:t>Presentation on “Not as Good as You Think: Why Middle Class Parents in Illinois Should Be Concerned about Their Local Public Schools”</a:t>
            </a:r>
          </a:p>
          <a:p>
            <a:pPr marL="0" indent="0" algn="ctr">
              <a:buNone/>
            </a:pPr>
            <a:r>
              <a:rPr lang="en-US" dirty="0" smtClean="0"/>
              <a:t>By</a:t>
            </a:r>
          </a:p>
          <a:p>
            <a:pPr marL="0" indent="0" algn="ctr">
              <a:buNone/>
            </a:pPr>
            <a:r>
              <a:rPr lang="en-US" dirty="0" smtClean="0"/>
              <a:t>Lance Izumi, J.D.</a:t>
            </a:r>
          </a:p>
          <a:p>
            <a:pPr marL="0" indent="0" algn="ctr">
              <a:buNone/>
            </a:pPr>
            <a:r>
              <a:rPr lang="en-US" dirty="0" err="1" smtClean="0"/>
              <a:t>Koret</a:t>
            </a:r>
            <a:r>
              <a:rPr lang="en-US" dirty="0" smtClean="0"/>
              <a:t> Sr. Fellow and Sr. Dir. of Education Studies</a:t>
            </a:r>
          </a:p>
          <a:p>
            <a:pPr marL="0" indent="0" algn="ctr">
              <a:buNone/>
            </a:pPr>
            <a:r>
              <a:rPr lang="en-US" dirty="0" smtClean="0"/>
              <a:t>Pacific Research Institute</a:t>
            </a:r>
          </a:p>
        </p:txBody>
      </p:sp>
    </p:spTree>
    <p:extLst>
      <p:ext uri="{BB962C8B-B14F-4D97-AF65-F5344CB8AC3E}">
        <p14:creationId xmlns:p14="http://schemas.microsoft.com/office/powerpoint/2010/main" val="3887964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as Good as You Think -- Illinois</a:t>
            </a:r>
            <a:endParaRPr lang="en-US" dirty="0"/>
          </a:p>
        </p:txBody>
      </p:sp>
      <p:sp>
        <p:nvSpPr>
          <p:cNvPr id="3" name="Content Placeholder 2"/>
          <p:cNvSpPr>
            <a:spLocks noGrp="1"/>
          </p:cNvSpPr>
          <p:nvPr>
            <p:ph idx="1"/>
          </p:nvPr>
        </p:nvSpPr>
        <p:spPr/>
        <p:txBody>
          <a:bodyPr/>
          <a:lstStyle/>
          <a:p>
            <a:r>
              <a:rPr lang="en-US" dirty="0" smtClean="0"/>
              <a:t>The Illinois universal tax-credit program allows middle-class parents an immediate way to escape underperforming public schools and allows parents to send their children to private schools that better meet their needs.</a:t>
            </a:r>
          </a:p>
          <a:p>
            <a:r>
              <a:rPr lang="en-US" dirty="0" smtClean="0"/>
              <a:t>According to the Friedman Foundation, one way to improve the Illinois tax-credit program would be to increase the size of the credit.</a:t>
            </a:r>
            <a:endParaRPr lang="en-US" dirty="0"/>
          </a:p>
        </p:txBody>
      </p:sp>
    </p:spTree>
    <p:extLst>
      <p:ext uri="{BB962C8B-B14F-4D97-AF65-F5344CB8AC3E}">
        <p14:creationId xmlns:p14="http://schemas.microsoft.com/office/powerpoint/2010/main" val="2678840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as Good as You Think -- Illinois</a:t>
            </a:r>
            <a:endParaRPr lang="en-US" dirty="0"/>
          </a:p>
        </p:txBody>
      </p:sp>
      <p:sp>
        <p:nvSpPr>
          <p:cNvPr id="3" name="Content Placeholder 2"/>
          <p:cNvSpPr>
            <a:spLocks noGrp="1"/>
          </p:cNvSpPr>
          <p:nvPr>
            <p:ph idx="1"/>
          </p:nvPr>
        </p:nvSpPr>
        <p:spPr/>
        <p:txBody>
          <a:bodyPr/>
          <a:lstStyle/>
          <a:p>
            <a:r>
              <a:rPr lang="en-US" dirty="0" smtClean="0"/>
              <a:t>Currently, the maximum available credit is just $500.</a:t>
            </a:r>
          </a:p>
          <a:p>
            <a:r>
              <a:rPr lang="en-US" dirty="0" smtClean="0"/>
              <a:t>To help middle-class parents, Illinois should raise the tax credit allowance.</a:t>
            </a:r>
          </a:p>
          <a:p>
            <a:r>
              <a:rPr lang="en-US" dirty="0" smtClean="0"/>
              <a:t>The late Per </a:t>
            </a:r>
            <a:r>
              <a:rPr lang="en-US" dirty="0" err="1" smtClean="0"/>
              <a:t>Unckel</a:t>
            </a:r>
            <a:r>
              <a:rPr lang="en-US" dirty="0" smtClean="0"/>
              <a:t>, former Swedish education minister and architect of Sweden’s universal voucher program, said, “Choice is for everyone, whatever income </a:t>
            </a:r>
            <a:r>
              <a:rPr lang="en-US" smtClean="0"/>
              <a:t>you have.”</a:t>
            </a:r>
            <a:endParaRPr lang="en-US" dirty="0"/>
          </a:p>
        </p:txBody>
      </p:sp>
    </p:spTree>
    <p:extLst>
      <p:ext uri="{BB962C8B-B14F-4D97-AF65-F5344CB8AC3E}">
        <p14:creationId xmlns:p14="http://schemas.microsoft.com/office/powerpoint/2010/main" val="3084914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lnSpcReduction="10000"/>
          </a:bodyPr>
          <a:lstStyle/>
          <a:p>
            <a:r>
              <a:rPr lang="en-US" dirty="0" smtClean="0"/>
              <a:t>At a school choice conference in 2006, political strategist Dick Morris said that one of the big reasons why school-choice programs weren’t more widespread, especially in red states, was due to the lack of support from middle-class parents and voters.</a:t>
            </a:r>
          </a:p>
          <a:p>
            <a:r>
              <a:rPr lang="en-US" dirty="0" smtClean="0"/>
              <a:t>In response, Pacific Research Institute decided to analyze the performance of public schools with mostly non-low-income students.</a:t>
            </a:r>
            <a:endParaRPr lang="en-US" dirty="0"/>
          </a:p>
        </p:txBody>
      </p:sp>
    </p:spTree>
    <p:extLst>
      <p:ext uri="{BB962C8B-B14F-4D97-AF65-F5344CB8AC3E}">
        <p14:creationId xmlns:p14="http://schemas.microsoft.com/office/powerpoint/2010/main" val="2845199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lnSpcReduction="10000"/>
          </a:bodyPr>
          <a:lstStyle/>
          <a:p>
            <a:r>
              <a:rPr lang="en-US" dirty="0" smtClean="0"/>
              <a:t>In 2007, PRI published the book </a:t>
            </a:r>
            <a:r>
              <a:rPr lang="en-US" i="1" dirty="0" smtClean="0"/>
              <a:t>Not as Good as You Think: Why the Middle Class Needs School Choice</a:t>
            </a:r>
            <a:r>
              <a:rPr lang="en-US" dirty="0" smtClean="0"/>
              <a:t>, which analyzed the performance of California schools with mostly non-low-income students.</a:t>
            </a:r>
          </a:p>
          <a:p>
            <a:r>
              <a:rPr lang="en-US" dirty="0" smtClean="0"/>
              <a:t>The book found nearly 300 of these regular public schools which were underperforming, located in affluent places like Malibu and the Silicon Valley.</a:t>
            </a:r>
            <a:endParaRPr lang="en-US" dirty="0"/>
          </a:p>
        </p:txBody>
      </p:sp>
    </p:spTree>
    <p:extLst>
      <p:ext uri="{BB962C8B-B14F-4D97-AF65-F5344CB8AC3E}">
        <p14:creationId xmlns:p14="http://schemas.microsoft.com/office/powerpoint/2010/main" val="1005613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as Good as you Think -- Illinois</a:t>
            </a:r>
            <a:endParaRPr lang="en-US" dirty="0"/>
          </a:p>
        </p:txBody>
      </p:sp>
      <p:sp>
        <p:nvSpPr>
          <p:cNvPr id="3" name="Content Placeholder 2"/>
          <p:cNvSpPr>
            <a:spLocks noGrp="1"/>
          </p:cNvSpPr>
          <p:nvPr>
            <p:ph idx="1"/>
          </p:nvPr>
        </p:nvSpPr>
        <p:spPr/>
        <p:txBody>
          <a:bodyPr/>
          <a:lstStyle/>
          <a:p>
            <a:r>
              <a:rPr lang="en-US" dirty="0" smtClean="0"/>
              <a:t>Last year, U.S. Secretary of Education Arne Duncan, a former Chicago school superintendent, said: “[The] educational challenge in America is not just about poor kids in poor neighborhoods.  It’s about many kids in many neighborhoods.  The [test] results underscore that educational shortcomings in the United States are not just the problems of other people’s children.”</a:t>
            </a:r>
            <a:endParaRPr lang="en-US" dirty="0"/>
          </a:p>
        </p:txBody>
      </p:sp>
    </p:spTree>
    <p:extLst>
      <p:ext uri="{BB962C8B-B14F-4D97-AF65-F5344CB8AC3E}">
        <p14:creationId xmlns:p14="http://schemas.microsoft.com/office/powerpoint/2010/main" val="776779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as Good as You Think -- Illinois</a:t>
            </a:r>
            <a:endParaRPr lang="en-US" dirty="0"/>
          </a:p>
        </p:txBody>
      </p:sp>
      <p:sp>
        <p:nvSpPr>
          <p:cNvPr id="3" name="Content Placeholder 2"/>
          <p:cNvSpPr>
            <a:spLocks noGrp="1"/>
          </p:cNvSpPr>
          <p:nvPr>
            <p:ph idx="1"/>
          </p:nvPr>
        </p:nvSpPr>
        <p:spPr/>
        <p:txBody>
          <a:bodyPr>
            <a:normAutofit/>
          </a:bodyPr>
          <a:lstStyle/>
          <a:p>
            <a:r>
              <a:rPr lang="en-US" dirty="0" smtClean="0"/>
              <a:t>Secretary Duncan was discussing the performance of non-poor kids on international tests such as the Program for International Assessment (PISA).  </a:t>
            </a:r>
            <a:endParaRPr lang="en-US" dirty="0"/>
          </a:p>
          <a:p>
            <a:r>
              <a:rPr lang="en-US" dirty="0" smtClean="0"/>
              <a:t>However, his words also apply to the performance of non-poor kids in his home state of Illinois on both state and national tests.</a:t>
            </a:r>
          </a:p>
        </p:txBody>
      </p:sp>
    </p:spTree>
    <p:extLst>
      <p:ext uri="{BB962C8B-B14F-4D97-AF65-F5344CB8AC3E}">
        <p14:creationId xmlns:p14="http://schemas.microsoft.com/office/powerpoint/2010/main" val="396724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as Good as You Think -- Illinois</a:t>
            </a:r>
            <a:endParaRPr lang="en-US" dirty="0"/>
          </a:p>
        </p:txBody>
      </p:sp>
      <p:sp>
        <p:nvSpPr>
          <p:cNvPr id="3" name="Content Placeholder 2"/>
          <p:cNvSpPr>
            <a:spLocks noGrp="1"/>
          </p:cNvSpPr>
          <p:nvPr>
            <p:ph idx="1"/>
          </p:nvPr>
        </p:nvSpPr>
        <p:spPr/>
        <p:txBody>
          <a:bodyPr/>
          <a:lstStyle/>
          <a:p>
            <a:r>
              <a:rPr lang="en-US" dirty="0" smtClean="0"/>
              <a:t>With a generous grant from the Walton Family Foundation, PRI has just released a study analyzing the performance of regular public schools in Illinois with 33 percent or fewer students classified as low income.</a:t>
            </a:r>
          </a:p>
          <a:p>
            <a:r>
              <a:rPr lang="en-US" dirty="0" smtClean="0"/>
              <a:t>Challenge: The Illinois Standards Achievement Test is a relatively weak test with inflated proficiency rates.</a:t>
            </a:r>
          </a:p>
          <a:p>
            <a:endParaRPr lang="en-US" dirty="0"/>
          </a:p>
        </p:txBody>
      </p:sp>
    </p:spTree>
    <p:extLst>
      <p:ext uri="{BB962C8B-B14F-4D97-AF65-F5344CB8AC3E}">
        <p14:creationId xmlns:p14="http://schemas.microsoft.com/office/powerpoint/2010/main" val="2727229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Percent Proficient 2013 8</a:t>
            </a:r>
            <a:r>
              <a:rPr lang="en-US" baseline="30000" dirty="0" smtClean="0"/>
              <a:t>th</a:t>
            </a:r>
            <a:r>
              <a:rPr lang="en-US" dirty="0" smtClean="0"/>
              <a:t>-Grade Reading: ISAT vs. NAEP (non-low-income Illinois students)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6826423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66678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as Good as You Think -- Illinois</a:t>
            </a:r>
            <a:endParaRPr lang="en-US" dirty="0"/>
          </a:p>
        </p:txBody>
      </p:sp>
      <p:sp>
        <p:nvSpPr>
          <p:cNvPr id="3" name="Content Placeholder 2"/>
          <p:cNvSpPr>
            <a:spLocks noGrp="1"/>
          </p:cNvSpPr>
          <p:nvPr>
            <p:ph idx="1"/>
          </p:nvPr>
        </p:nvSpPr>
        <p:spPr/>
        <p:txBody>
          <a:bodyPr>
            <a:normAutofit lnSpcReduction="10000"/>
          </a:bodyPr>
          <a:lstStyle/>
          <a:p>
            <a:r>
              <a:rPr lang="en-US" dirty="0" smtClean="0"/>
              <a:t>In Illinois, there are 1.156 regular public schools where 33 percent or fewer of their students are classified as low income.</a:t>
            </a:r>
          </a:p>
          <a:p>
            <a:r>
              <a:rPr lang="en-US" dirty="0" smtClean="0"/>
              <a:t>Among these schools, 140, or 12 percent, have 50 percent or more of their students in at least one grade level failing to meet or exceed proficiency on the Illinois Standards Achievement Test (grades 3-8) or on the Prairie State Achievement Test (grade 11).</a:t>
            </a:r>
            <a:endParaRPr lang="en-US" dirty="0"/>
          </a:p>
        </p:txBody>
      </p:sp>
    </p:spTree>
    <p:extLst>
      <p:ext uri="{BB962C8B-B14F-4D97-AF65-F5344CB8AC3E}">
        <p14:creationId xmlns:p14="http://schemas.microsoft.com/office/powerpoint/2010/main" val="1716123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220</TotalTime>
  <Words>1298</Words>
  <Application>Microsoft Macintosh PowerPoint</Application>
  <PresentationFormat>On-screen Show (4:3)</PresentationFormat>
  <Paragraphs>73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Not as Good as You Think</vt:lpstr>
      <vt:lpstr>American Federation for Children National Summit (May 21, 2014)</vt:lpstr>
      <vt:lpstr>Background</vt:lpstr>
      <vt:lpstr>Background</vt:lpstr>
      <vt:lpstr>Not as Good as you Think -- Illinois</vt:lpstr>
      <vt:lpstr>Not as Good as You Think -- Illinois</vt:lpstr>
      <vt:lpstr>Not as Good as You Think -- Illinois</vt:lpstr>
      <vt:lpstr>Percent Proficient 2013 8th-Grade Reading: ISAT vs. NAEP (non-low-income Illinois students)</vt:lpstr>
      <vt:lpstr>Not as Good as You Think -- Illinois</vt:lpstr>
      <vt:lpstr>Not as Good as You Think -- Illinois</vt:lpstr>
      <vt:lpstr>Not as Good as You Think -- Illinois</vt:lpstr>
      <vt:lpstr>Yorkville High School PSAE Performance 2013</vt:lpstr>
      <vt:lpstr>Not as Good as You Think -- Illinois</vt:lpstr>
      <vt:lpstr>Not as Good as You Think -- Illinois</vt:lpstr>
      <vt:lpstr>Not as Good as You Think -- Illinois</vt:lpstr>
      <vt:lpstr>Not as Good as You Think -- Illinois</vt:lpstr>
      <vt:lpstr>Not as Good as You Think -- Illinois</vt:lpstr>
      <vt:lpstr>Prairie View Middle School ISAT Performance 2013</vt:lpstr>
      <vt:lpstr>Not as Good as You Think -- Illinois</vt:lpstr>
      <vt:lpstr>Not as Good as You Think -- Illinois</vt:lpstr>
      <vt:lpstr>Not as Good as You Think -- Illinois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 as Good as You Think</dc:title>
  <dc:creator>Lance Takeo Izumi</dc:creator>
  <cp:lastModifiedBy>Lance Takeo Izumi</cp:lastModifiedBy>
  <cp:revision>25</cp:revision>
  <dcterms:created xsi:type="dcterms:W3CDTF">2014-05-15T18:32:24Z</dcterms:created>
  <dcterms:modified xsi:type="dcterms:W3CDTF">2014-05-16T22:09:55Z</dcterms:modified>
</cp:coreProperties>
</file>