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sldIdLst>
    <p:sldId id="258" r:id="rId5"/>
    <p:sldId id="454" r:id="rId6"/>
    <p:sldId id="257" r:id="rId7"/>
    <p:sldId id="467" r:id="rId8"/>
    <p:sldId id="469" r:id="rId9"/>
    <p:sldId id="466" r:id="rId10"/>
    <p:sldId id="435" r:id="rId11"/>
    <p:sldId id="462" r:id="rId12"/>
    <p:sldId id="256" r:id="rId13"/>
    <p:sldId id="440" r:id="rId14"/>
    <p:sldId id="340" r:id="rId15"/>
    <p:sldId id="461" r:id="rId16"/>
    <p:sldId id="424" r:id="rId17"/>
    <p:sldId id="459" r:id="rId18"/>
    <p:sldId id="442" r:id="rId19"/>
    <p:sldId id="464" r:id="rId20"/>
    <p:sldId id="470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3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u="none" strike="noStrike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Increases in per-student funding in Washington state public schools, all sources – 2012- 2023</a:t>
            </a:r>
            <a:endParaRPr lang="en-US" sz="1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2839632107756146"/>
          <c:y val="3.45530598148915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7805640895400239E-2"/>
          <c:y val="0.14679073783967805"/>
          <c:w val="0.84059029032563193"/>
          <c:h val="0.6955683120305121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Other</c:v>
                </c:pt>
              </c:strCache>
            </c:strRef>
          </c:tx>
          <c:spPr>
            <a:pattFill prst="pct25">
              <a:fgClr>
                <a:sysClr val="windowText" lastClr="000000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  <c:pt idx="6">
                  <c:v>2017-18</c:v>
                </c:pt>
                <c:pt idx="7">
                  <c:v>2018-19</c:v>
                </c:pt>
                <c:pt idx="8">
                  <c:v>2019-20</c:v>
                </c:pt>
                <c:pt idx="9">
                  <c:v>2020-21</c:v>
                </c:pt>
                <c:pt idx="10">
                  <c:v>2021-22</c:v>
                </c:pt>
                <c:pt idx="11">
                  <c:v>2022-23 (EST)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427</c:v>
                </c:pt>
                <c:pt idx="1">
                  <c:v>441</c:v>
                </c:pt>
                <c:pt idx="2">
                  <c:v>449</c:v>
                </c:pt>
                <c:pt idx="3">
                  <c:v>464</c:v>
                </c:pt>
                <c:pt idx="4">
                  <c:v>471</c:v>
                </c:pt>
                <c:pt idx="5">
                  <c:v>465</c:v>
                </c:pt>
                <c:pt idx="6">
                  <c:v>509</c:v>
                </c:pt>
                <c:pt idx="7">
                  <c:v>518</c:v>
                </c:pt>
                <c:pt idx="8">
                  <c:v>470</c:v>
                </c:pt>
                <c:pt idx="9">
                  <c:v>365</c:v>
                </c:pt>
                <c:pt idx="10">
                  <c:v>490</c:v>
                </c:pt>
                <c:pt idx="11">
                  <c:v>768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37-4B6A-80AE-9A37EE91543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Federal</c:v>
                </c:pt>
              </c:strCache>
            </c:strRef>
          </c:tx>
          <c:spPr>
            <a:pattFill prst="openDmnd">
              <a:fgClr>
                <a:sysClr val="windowText" lastClr="000000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  <c:pt idx="6">
                  <c:v>2017-18</c:v>
                </c:pt>
                <c:pt idx="7">
                  <c:v>2018-19</c:v>
                </c:pt>
                <c:pt idx="8">
                  <c:v>2019-20</c:v>
                </c:pt>
                <c:pt idx="9">
                  <c:v>2020-21</c:v>
                </c:pt>
                <c:pt idx="10">
                  <c:v>2021-22</c:v>
                </c:pt>
                <c:pt idx="11">
                  <c:v>2022-23 (EST)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956</c:v>
                </c:pt>
                <c:pt idx="1">
                  <c:v>904</c:v>
                </c:pt>
                <c:pt idx="2">
                  <c:v>861</c:v>
                </c:pt>
                <c:pt idx="3">
                  <c:v>861</c:v>
                </c:pt>
                <c:pt idx="4">
                  <c:v>889</c:v>
                </c:pt>
                <c:pt idx="5">
                  <c:v>874</c:v>
                </c:pt>
                <c:pt idx="6">
                  <c:v>858</c:v>
                </c:pt>
                <c:pt idx="7">
                  <c:v>874</c:v>
                </c:pt>
                <c:pt idx="8">
                  <c:v>958</c:v>
                </c:pt>
                <c:pt idx="9">
                  <c:v>1951</c:v>
                </c:pt>
                <c:pt idx="10">
                  <c:v>2384</c:v>
                </c:pt>
                <c:pt idx="11">
                  <c:v>2240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37-4B6A-80AE-9A37EE91543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Local</c:v>
                </c:pt>
              </c:strCache>
            </c:strRef>
          </c:tx>
          <c:spPr>
            <a:pattFill prst="narVert">
              <a:fgClr>
                <a:sysClr val="windowText" lastClr="000000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  <c:pt idx="6">
                  <c:v>2017-18</c:v>
                </c:pt>
                <c:pt idx="7">
                  <c:v>2018-19</c:v>
                </c:pt>
                <c:pt idx="8">
                  <c:v>2019-20</c:v>
                </c:pt>
                <c:pt idx="9">
                  <c:v>2020-21</c:v>
                </c:pt>
                <c:pt idx="10">
                  <c:v>2021-22</c:v>
                </c:pt>
                <c:pt idx="11">
                  <c:v>2022-23 (EST)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1971</c:v>
                </c:pt>
                <c:pt idx="1">
                  <c:v>2048</c:v>
                </c:pt>
                <c:pt idx="2">
                  <c:v>2075</c:v>
                </c:pt>
                <c:pt idx="3">
                  <c:v>2162</c:v>
                </c:pt>
                <c:pt idx="4">
                  <c:v>2214</c:v>
                </c:pt>
                <c:pt idx="5">
                  <c:v>2247</c:v>
                </c:pt>
                <c:pt idx="6">
                  <c:v>2315</c:v>
                </c:pt>
                <c:pt idx="7">
                  <c:v>1842</c:v>
                </c:pt>
                <c:pt idx="8">
                  <c:v>1602</c:v>
                </c:pt>
                <c:pt idx="9">
                  <c:v>1457</c:v>
                </c:pt>
                <c:pt idx="10">
                  <c:v>2212</c:v>
                </c:pt>
                <c:pt idx="11">
                  <c:v>2232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237-4B6A-80AE-9A37EE91543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State</c:v>
                </c:pt>
              </c:strCache>
            </c:strRef>
          </c:tx>
          <c:spPr>
            <a:pattFill prst="pct80">
              <a:fgClr>
                <a:sysClr val="windowText" lastClr="000000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  <c:pt idx="6">
                  <c:v>2017-18</c:v>
                </c:pt>
                <c:pt idx="7">
                  <c:v>2018-19</c:v>
                </c:pt>
                <c:pt idx="8">
                  <c:v>2019-20</c:v>
                </c:pt>
                <c:pt idx="9">
                  <c:v>2020-21</c:v>
                </c:pt>
                <c:pt idx="10">
                  <c:v>2021-22</c:v>
                </c:pt>
                <c:pt idx="11">
                  <c:v>2022-23 (EST)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6639</c:v>
                </c:pt>
                <c:pt idx="1">
                  <c:v>6694</c:v>
                </c:pt>
                <c:pt idx="2">
                  <c:v>7266</c:v>
                </c:pt>
                <c:pt idx="3">
                  <c:v>7648</c:v>
                </c:pt>
                <c:pt idx="4">
                  <c:v>8393</c:v>
                </c:pt>
                <c:pt idx="5">
                  <c:v>8692</c:v>
                </c:pt>
                <c:pt idx="6">
                  <c:v>9544</c:v>
                </c:pt>
                <c:pt idx="7">
                  <c:v>11754</c:v>
                </c:pt>
                <c:pt idx="8" formatCode="#,##0">
                  <c:v>12277</c:v>
                </c:pt>
                <c:pt idx="9">
                  <c:v>12354</c:v>
                </c:pt>
                <c:pt idx="10">
                  <c:v>12438</c:v>
                </c:pt>
                <c:pt idx="11">
                  <c:v>13226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237-4B6A-80AE-9A37EE9154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2617952"/>
        <c:axId val="282610504"/>
      </c:barChart>
      <c:lineChart>
        <c:grouping val="standard"/>
        <c:varyColors val="0"/>
        <c:ser>
          <c:idx val="4"/>
          <c:order val="4"/>
          <c:tx>
            <c:strRef>
              <c:f>Sheet1!$F$1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237-4B6A-80AE-9A37EE91543C}"/>
                </c:ext>
              </c:extLst>
            </c:dLbl>
            <c:dLbl>
              <c:idx val="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237-4B6A-80AE-9A37EE91543C}"/>
                </c:ext>
              </c:extLst>
            </c:dLbl>
            <c:dLbl>
              <c:idx val="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237-4B6A-80AE-9A37EE91543C}"/>
                </c:ext>
              </c:extLst>
            </c:dLbl>
            <c:dLbl>
              <c:idx val="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237-4B6A-80AE-9A37EE91543C}"/>
                </c:ext>
              </c:extLst>
            </c:dLbl>
            <c:dLbl>
              <c:idx val="4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237-4B6A-80AE-9A37EE91543C}"/>
                </c:ext>
              </c:extLst>
            </c:dLbl>
            <c:dLbl>
              <c:idx val="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237-4B6A-80AE-9A37EE91543C}"/>
                </c:ext>
              </c:extLst>
            </c:dLbl>
            <c:dLbl>
              <c:idx val="6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237-4B6A-80AE-9A37EE91543C}"/>
                </c:ext>
              </c:extLst>
            </c:dLbl>
            <c:dLbl>
              <c:idx val="7"/>
              <c:layout>
                <c:manualLayout>
                  <c:x val="-5.7351228425328304E-2"/>
                  <c:y val="-3.1361458765022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237-4B6A-80AE-9A37EE91543C}"/>
                </c:ext>
              </c:extLst>
            </c:dLbl>
            <c:dLbl>
              <c:idx val="8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237-4B6A-80AE-9A37EE91543C}"/>
                </c:ext>
              </c:extLst>
            </c:dLbl>
            <c:dLbl>
              <c:idx val="9"/>
              <c:layout>
                <c:manualLayout>
                  <c:x val="-5.1703414868062313E-2"/>
                  <c:y val="-3.9369274117210723E-2"/>
                </c:manualLayout>
              </c:layout>
              <c:numFmt formatCode="&quot;$&quot;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0514924088057105E-2"/>
                      <c:h val="5.362996750604763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B527-4A71-810A-58F274F06490}"/>
                </c:ext>
              </c:extLst>
            </c:dLbl>
            <c:dLbl>
              <c:idx val="10"/>
              <c:layout>
                <c:manualLayout>
                  <c:x val="-5.500363283836416E-2"/>
                  <c:y val="-2.53087479033927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F11-486B-B8C7-0F89BD6955F4}"/>
                </c:ext>
              </c:extLst>
            </c:dLbl>
            <c:dLbl>
              <c:idx val="11"/>
              <c:layout>
                <c:manualLayout>
                  <c:x val="-5.0603342211295026E-2"/>
                  <c:y val="-1.12483324015078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C3E-4A23-8299-BC6F5BB41AE2}"/>
                </c:ext>
              </c:extLst>
            </c:dLbl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  <c:pt idx="6">
                  <c:v>2017-18</c:v>
                </c:pt>
                <c:pt idx="7">
                  <c:v>2018-19</c:v>
                </c:pt>
                <c:pt idx="8">
                  <c:v>2019-20</c:v>
                </c:pt>
                <c:pt idx="9">
                  <c:v>2020-21</c:v>
                </c:pt>
                <c:pt idx="10">
                  <c:v>2021-22</c:v>
                </c:pt>
                <c:pt idx="11">
                  <c:v>2022-23 (EST)</c:v>
                </c:pt>
              </c:strCache>
            </c:strRef>
          </c:cat>
          <c:val>
            <c:numRef>
              <c:f>Sheet1!$F$2:$F$13</c:f>
              <c:numCache>
                <c:formatCode>General</c:formatCode>
                <c:ptCount val="12"/>
                <c:pt idx="0">
                  <c:v>9993</c:v>
                </c:pt>
                <c:pt idx="1">
                  <c:v>10087</c:v>
                </c:pt>
                <c:pt idx="2">
                  <c:v>10651</c:v>
                </c:pt>
                <c:pt idx="3" formatCode="#,##0">
                  <c:v>11145</c:v>
                </c:pt>
                <c:pt idx="4" formatCode="#,##0">
                  <c:v>11966</c:v>
                </c:pt>
                <c:pt idx="5" formatCode="#,##0">
                  <c:v>12269</c:v>
                </c:pt>
                <c:pt idx="6" formatCode="#,##0">
                  <c:v>13226</c:v>
                </c:pt>
                <c:pt idx="7" formatCode="#,##0">
                  <c:v>14545</c:v>
                </c:pt>
                <c:pt idx="8" formatCode="#,##0">
                  <c:v>14984</c:v>
                </c:pt>
                <c:pt idx="9" formatCode="#,##0">
                  <c:v>15899</c:v>
                </c:pt>
                <c:pt idx="10">
                  <c:v>17416</c:v>
                </c:pt>
                <c:pt idx="11">
                  <c:v>19002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4237-4B6A-80AE-9A37EE9154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2617952"/>
        <c:axId val="282610504"/>
      </c:lineChart>
      <c:catAx>
        <c:axId val="282617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2610504"/>
        <c:crosses val="autoZero"/>
        <c:auto val="1"/>
        <c:lblAlgn val="ctr"/>
        <c:lblOffset val="100"/>
        <c:noMultiLvlLbl val="0"/>
      </c:catAx>
      <c:valAx>
        <c:axId val="28261050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2617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4"/>
        <c:delete val="1"/>
      </c:legendEntry>
      <c:layout>
        <c:manualLayout>
          <c:xMode val="edge"/>
          <c:yMode val="edge"/>
          <c:x val="0.28622489801462636"/>
          <c:y val="0.9085057737948502"/>
          <c:w val="0.5299429057177536"/>
          <c:h val="7.6761320624395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prstDash val="sysDot"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Percent of students</a:t>
            </a:r>
          </a:p>
          <a:p>
            <a:pPr>
              <a:defRPr sz="2000"/>
            </a:pPr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Passing state</a:t>
            </a:r>
            <a:r>
              <a:rPr lang="en-US" sz="2000" b="1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 tests in English and math</a:t>
            </a:r>
          </a:p>
          <a:p>
            <a:pPr>
              <a:defRPr sz="2000"/>
            </a:pPr>
            <a:r>
              <a:rPr lang="en-US" sz="2000" b="1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2016-2022</a:t>
            </a:r>
          </a:p>
          <a:p>
            <a:pPr>
              <a:defRPr sz="2000"/>
            </a:pPr>
            <a:r>
              <a:rPr lang="en-US" sz="2000" b="1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Washington state</a:t>
            </a:r>
            <a:endParaRPr lang="en-US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Math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2015-16</c:v>
                </c:pt>
                <c:pt idx="1">
                  <c:v>2016-17</c:v>
                </c:pt>
                <c:pt idx="2">
                  <c:v>2017-18</c:v>
                </c:pt>
                <c:pt idx="3">
                  <c:v>2018-19</c:v>
                </c:pt>
                <c:pt idx="4">
                  <c:v>2019-20</c:v>
                </c:pt>
                <c:pt idx="5">
                  <c:v>2020-21</c:v>
                </c:pt>
                <c:pt idx="6">
                  <c:v>2021-22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0.47</c:v>
                </c:pt>
                <c:pt idx="1">
                  <c:v>0.47</c:v>
                </c:pt>
                <c:pt idx="2">
                  <c:v>0.5</c:v>
                </c:pt>
                <c:pt idx="3">
                  <c:v>0.49</c:v>
                </c:pt>
                <c:pt idx="4">
                  <c:v>0</c:v>
                </c:pt>
                <c:pt idx="5">
                  <c:v>0.3</c:v>
                </c:pt>
                <c:pt idx="6">
                  <c:v>0.38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5D2-4C79-9665-9DC53A4CCBA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English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2015-16</c:v>
                </c:pt>
                <c:pt idx="1">
                  <c:v>2016-17</c:v>
                </c:pt>
                <c:pt idx="2">
                  <c:v>2017-18</c:v>
                </c:pt>
                <c:pt idx="3">
                  <c:v>2018-19</c:v>
                </c:pt>
                <c:pt idx="4">
                  <c:v>2019-20</c:v>
                </c:pt>
                <c:pt idx="5">
                  <c:v>2020-21</c:v>
                </c:pt>
                <c:pt idx="6">
                  <c:v>2021-22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0.6</c:v>
                </c:pt>
                <c:pt idx="1">
                  <c:v>0.59</c:v>
                </c:pt>
                <c:pt idx="2">
                  <c:v>0.59</c:v>
                </c:pt>
                <c:pt idx="3">
                  <c:v>0.6</c:v>
                </c:pt>
                <c:pt idx="4">
                  <c:v>0</c:v>
                </c:pt>
                <c:pt idx="5">
                  <c:v>0.48</c:v>
                </c:pt>
                <c:pt idx="6">
                  <c:v>0.51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5D2-4C79-9665-9DC53A4CCBA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2015-16</c:v>
                </c:pt>
                <c:pt idx="1">
                  <c:v>2016-17</c:v>
                </c:pt>
                <c:pt idx="2">
                  <c:v>2017-18</c:v>
                </c:pt>
                <c:pt idx="3">
                  <c:v>2018-19</c:v>
                </c:pt>
                <c:pt idx="4">
                  <c:v>2019-20</c:v>
                </c:pt>
                <c:pt idx="5">
                  <c:v>2020-21</c:v>
                </c:pt>
                <c:pt idx="6">
                  <c:v>2021-22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5D2-4C79-9665-9DC53A4CCBA6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118444624"/>
        <c:axId val="2118441264"/>
      </c:lineChart>
      <c:catAx>
        <c:axId val="2118444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118441264"/>
        <c:crosses val="autoZero"/>
        <c:auto val="1"/>
        <c:lblAlgn val="ctr"/>
        <c:lblOffset val="100"/>
        <c:noMultiLvlLbl val="0"/>
      </c:catAx>
      <c:valAx>
        <c:axId val="2118441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118444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0.25042</cdr:x>
      <cdr:y>0.26457</cdr:y>
    </cdr:from>
    <cdr:to>
      <cdr:x>0.25042</cdr:x>
      <cdr:y>0.33857</cdr:y>
    </cdr:to>
    <cdr:cxnSp macro="">
      <cdr:nvCxnSpPr>
        <cdr:cNvPr id="6" name="Straight Arrow Connector 5">
          <a:extLst xmlns:a="http://schemas.openxmlformats.org/drawingml/2006/main">
            <a:ext uri="{FF2B5EF4-FFF2-40B4-BE49-F238E27FC236}">
              <a16:creationId xmlns:a16="http://schemas.microsoft.com/office/drawing/2014/main" id="{FEF6A697-C24A-48D0-B2CD-94758D92511C}"/>
            </a:ext>
          </a:extLst>
        </cdr:cNvPr>
        <cdr:cNvCxnSpPr/>
      </cdr:nvCxnSpPr>
      <cdr:spPr>
        <a:xfrm xmlns:a="http://schemas.openxmlformats.org/drawingml/2006/main">
          <a:off x="1428750" y="1123950"/>
          <a:ext cx="1" cy="314325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>
              <a:lumMod val="95000"/>
              <a:lumOff val="5000"/>
            </a:schemeClr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0.16694</cdr:x>
      <cdr:y>0.17265</cdr:y>
    </cdr:from>
    <cdr:to>
      <cdr:x>0.32721</cdr:x>
      <cdr:y>0.2713</cdr:y>
    </cdr:to>
    <cdr:sp macro="" textlink="">
      <cdr:nvSpPr>
        <cdr:cNvPr id="13" name="Text Box 12"/>
        <cdr:cNvSpPr txBox="1"/>
      </cdr:nvSpPr>
      <cdr:spPr>
        <a:xfrm xmlns:a="http://schemas.openxmlformats.org/drawingml/2006/main">
          <a:off x="952500" y="733425"/>
          <a:ext cx="914400" cy="4190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000" i="1">
              <a:latin typeface="+mj-lt"/>
            </a:rPr>
            <a:t>McCleary</a:t>
          </a:r>
          <a:r>
            <a:rPr lang="en-US" sz="1000">
              <a:latin typeface="+mj-lt"/>
            </a:rPr>
            <a:t> decision</a:t>
          </a:r>
        </a:p>
        <a:p xmlns:a="http://schemas.openxmlformats.org/drawingml/2006/main">
          <a:r>
            <a:rPr lang="en-US" sz="1000">
              <a:latin typeface="+mj-lt"/>
            </a:rPr>
            <a:t>January</a:t>
          </a:r>
          <a:r>
            <a:rPr lang="en-US" sz="1000" baseline="0">
              <a:latin typeface="+mj-lt"/>
            </a:rPr>
            <a:t> 2012</a:t>
          </a:r>
          <a:endParaRPr lang="en-US" sz="1000">
            <a:latin typeface="+mj-lt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0.64468</cdr:x>
      <cdr:y>0.42262</cdr:y>
    </cdr:from>
    <cdr:to>
      <cdr:x>0.76852</cdr:x>
      <cdr:y>0.72222</cdr:y>
    </cdr:to>
    <cdr:sp macro="" textlink="">
      <cdr:nvSpPr>
        <cdr:cNvPr id="2" name="Text Box 1"/>
        <cdr:cNvSpPr txBox="1"/>
      </cdr:nvSpPr>
      <cdr:spPr>
        <a:xfrm xmlns:a="http://schemas.openxmlformats.org/drawingml/2006/main">
          <a:off x="3536950" y="1352550"/>
          <a:ext cx="679450" cy="9588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0.57986</cdr:x>
      <cdr:y>0.40079</cdr:y>
    </cdr:from>
    <cdr:to>
      <cdr:x>0.78588</cdr:x>
      <cdr:y>0.57143</cdr:y>
    </cdr:to>
    <cdr:sp macro="" textlink="">
      <cdr:nvSpPr>
        <cdr:cNvPr id="4" name="Text Box 3"/>
        <cdr:cNvSpPr txBox="1"/>
      </cdr:nvSpPr>
      <cdr:spPr>
        <a:xfrm xmlns:a="http://schemas.openxmlformats.org/drawingml/2006/main">
          <a:off x="3181350" y="1282700"/>
          <a:ext cx="1130300" cy="546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  <a:cs typeface="Times New Roman" panose="02020603050405020304" pitchFamily="18" charset="0"/>
            </a:rPr>
            <a:t>COVID school </a:t>
          </a:r>
        </a:p>
        <a:p xmlns:a="http://schemas.openxmlformats.org/drawingml/2006/main">
          <a:r>
            <a:rPr lang="en-US" sz="1000">
              <a:latin typeface="Times New Roman" panose="02020603050405020304" pitchFamily="18" charset="0"/>
              <a:cs typeface="Times New Roman" panose="02020603050405020304" pitchFamily="18" charset="0"/>
            </a:rPr>
            <a:t>shutdowns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023771-A8D9-4969-A80A-C216142494C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4776F-D6F0-492F-86C9-883F7973F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733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BDD1B-29E8-1EB0-371A-DB85002D11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34FB36-2493-3856-6B8F-AB6D734053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E8FF4C-33A7-C1D1-7051-F7C113202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2650D-E0EB-45EA-81B3-C7ECE217436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6C566-3967-F088-A37B-AFC30ED90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CBAB85-4218-BF4B-35FD-E61845F0B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86F3-86FF-4DA5-8A26-B9F5F54C5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638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48895-0783-D765-139F-5A131005D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95E04B-FE83-823B-4480-FDC1B012DF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B1359-8D78-D2A2-5DC8-5303A4531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2650D-E0EB-45EA-81B3-C7ECE217436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53118C-4BD1-43FD-B7B6-2A0BD4FEE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1D96EE-0521-7256-E6E9-30FBA9EFF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86F3-86FF-4DA5-8A26-B9F5F54C5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364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D87D5F-F150-929B-40E4-A82CE2C14C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872A0D-632E-23CD-FB35-8E466AE4C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8453A2-6C08-B2DE-063B-CA4EEB5FB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2650D-E0EB-45EA-81B3-C7ECE217436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FCFD62-5603-9E9B-A6B0-4C1480650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3E5394-5701-5052-0900-6E4785BF0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86F3-86FF-4DA5-8A26-B9F5F54C5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765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EA0EA-B891-AF8D-4A1F-9444A2F99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BE60E-62CB-7A65-2A1A-97A4A7952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2B757-E447-CD6D-618E-63E746172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2650D-E0EB-45EA-81B3-C7ECE217436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4258CD-3C2B-49BB-5B1F-BC0109E07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3AE0B0-9823-F767-CFDC-4B7F4514D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86F3-86FF-4DA5-8A26-B9F5F54C5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298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263B2-2558-1C5B-D1D6-EE27634C4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89F422-66FC-1FCF-D2DB-FBE47A70B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BC590-E285-4F78-CB50-7781412AD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2650D-E0EB-45EA-81B3-C7ECE217436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8960C-3C78-5034-C1F0-590EA55D0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191493-2D81-68E0-7888-0BEA69E56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86F3-86FF-4DA5-8A26-B9F5F54C5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511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694CC-2DB9-7ADE-9A3C-6C5705F52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81D2B-4508-70CA-8C1A-5F4B5B9A00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2F951E-A5F9-F964-36EB-673C644303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BA3351-2C3A-C763-9D14-57CA5C4C0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2650D-E0EB-45EA-81B3-C7ECE217436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DA6DB1-6A71-262E-C238-D3FED771A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49DDA3-2839-0143-6FFB-5DF169866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86F3-86FF-4DA5-8A26-B9F5F54C5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916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E2DF2-C8E9-5AE1-4F7F-7419E497B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60375E-0CA7-E7E0-2FD0-2D0AC1012A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31938-2AE8-40EE-90E5-A0E905EB8B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B85618-E4A0-981B-DAF8-E54077CEA9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1CC296-FC05-19C9-A803-51BAF87E1B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54F4D5-B106-1F2F-6B5D-834C80385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2650D-E0EB-45EA-81B3-C7ECE217436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FFD85C-4707-1083-7F85-DA42CDC09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071FB1-A74A-CC22-46D4-F9A9514FA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86F3-86FF-4DA5-8A26-B9F5F54C5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411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FC34E-1984-B2DB-94FE-614E4C76D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4285A2-B68B-8667-87C0-0327EBC51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2650D-E0EB-45EA-81B3-C7ECE217436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CFB17D-DDD8-CA64-52AA-A039C79CD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2FF9F3-D429-FA22-3306-B0A28F64F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86F3-86FF-4DA5-8A26-B9F5F54C5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03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FA93A8-6C8A-E54E-FE9A-D68D8A08B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2650D-E0EB-45EA-81B3-C7ECE217436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B559A5-2A27-0099-1BE2-5E062FEB6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42D74A-DE7A-0137-4884-A63F7DE9F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86F3-86FF-4DA5-8A26-B9F5F54C5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63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269F6-DC95-37BB-4306-8C8E3C94E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01383-FF96-565F-E763-0ECF2FF1C8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378BDF-9A9F-5CB7-F8E5-8C416604F5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9BB0B0-947B-76F7-5D05-A1FB16F2F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2650D-E0EB-45EA-81B3-C7ECE217436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1F181F-16B9-C407-A3F6-F71DF9874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9049B5-2232-CA6C-3245-12915FCD9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86F3-86FF-4DA5-8A26-B9F5F54C5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023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F60B6-06BF-73D9-AF14-A64F01316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A373C5-4574-4EC7-5656-832A94B15A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4A332A-DA2F-BBBF-0090-E044538CF4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4A0BCE-A78F-5BD1-1400-BB457B667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2650D-E0EB-45EA-81B3-C7ECE217436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1F3EA0-119A-CDBE-C2BE-38A5AB3F0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F09924-47CB-D188-279B-DC19B53CF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86F3-86FF-4DA5-8A26-B9F5F54C5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913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9A46A8-A3F8-1E42-ED00-F9C98291C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AE6529-CF1F-D4AA-5306-95609937F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F705C-3D19-1E61-DA2E-A814AAB0A0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2650D-E0EB-45EA-81B3-C7ECE217436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97B0D-CF6E-FCDC-E442-977F8991C9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51BE08-0D81-904F-AE3C-96474A3DE3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386F3-86FF-4DA5-8A26-B9F5F54C5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149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app.leg.wa.gov/RCW/default.aspx?cite=28A.405.030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ospi.k12.wa.us/policy-funding/school-apportionment/school-publications/personnel-summary-report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ED8AF-0123-48A6-B5BD-412E6ACD39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212299-8CAD-4686-A709-E7958F34E5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97200"/>
            <a:ext cx="9144000" cy="2495874"/>
          </a:xfrm>
        </p:spPr>
        <p:txBody>
          <a:bodyPr>
            <a:normAutofit/>
          </a:bodyPr>
          <a:lstStyle/>
          <a:p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Liv Finne</a:t>
            </a:r>
          </a:p>
          <a:p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Director for Education, Washington Policy Center  </a:t>
            </a:r>
          </a:p>
          <a:p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 School Board Member Conference, Budget Session </a:t>
            </a:r>
          </a:p>
          <a:p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Pacific Research Institute </a:t>
            </a:r>
          </a:p>
          <a:p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November 15, 2023</a:t>
            </a:r>
          </a:p>
          <a:p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CC87B1B-7F79-4294-A899-F7FA210CD8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3781" y="1030289"/>
            <a:ext cx="3817855" cy="1712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295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CD01A-7F8C-8C56-7F50-AA55C9978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1257"/>
            <a:ext cx="10515600" cy="1926771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 tests show majority of students are failing state tests in English and math </a:t>
            </a: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 district test results: 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https://washingtonstatereportcard.ospi.k12.wa.us/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F23BEB8-5E34-6993-A74D-119EB8AAC3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3649805"/>
              </p:ext>
            </p:extLst>
          </p:nvPr>
        </p:nvGraphicFramePr>
        <p:xfrm>
          <a:off x="838200" y="2057399"/>
          <a:ext cx="10515600" cy="4539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71484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statistics show mediocre performance of WA public schools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63486"/>
            <a:ext cx="9372600" cy="43626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 percent of students graduate; only 65 percent of low-income students graduate. (These percentages have been artificially inflated by OSPI’s policy of allowing districts to omit the number of students in drop-out recovery programs.)    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52% of public school graduates attending community and technical colleges must enroll in remedial classes in math, English or reading before they are prepared for college-level study 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37% of students entering two-year and four-year colleges have to enroll in remedial math or English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53% graduate from college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Washington ranks 46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 nation for high school graduates enrolling in higher education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8F519-1E05-AC12-09AF-55B151CBE0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3120" y="1122363"/>
            <a:ext cx="9834880" cy="879157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Researchers raised alarms about the harmful impact of the COVID school shutdowns. </a:t>
            </a:r>
            <a:endParaRPr lang="en-US" sz="28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2CD0C3-D4C7-5990-C257-68B0F40B8B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3120" y="2357120"/>
            <a:ext cx="9834880" cy="3779520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June 2020 McKinsey and Co warned that extending the shutdowns was a hurt that could “last a lifetime”</a:t>
            </a:r>
          </a:p>
          <a:p>
            <a:pPr algn="l"/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Earnings losses for this entire K-12 cohort of students would translate to $110 billion annual earnings losses, a GDP loss of $173 billion to $271 billion a year, a 0.8 to 1.3 percent reduction.</a:t>
            </a:r>
            <a:r>
              <a:rPr lang="en-US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Researchers at Harvard, Yale, Stanford and Georgetown present evidence the COVID school shutdowns caused significant learning losses to all children, especially in math. 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 needs, minority and low-income children are hurt the most. The mental health of many teenagers has also been jeopardized, and may persist throughout their lives.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147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5B68C-7865-47F9-BBE0-602E47A20E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880" y="489858"/>
            <a:ext cx="9723120" cy="762000"/>
          </a:xfrm>
        </p:spPr>
        <p:txBody>
          <a:bodyPr>
            <a:noAutofit/>
          </a:bodyPr>
          <a:lstStyle/>
          <a:p>
            <a:pPr algn="l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K-12 school system ignored these alarms and kept the schools closed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EABD02-C7A7-495D-AD03-DEAD6B8498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880" y="1447800"/>
            <a:ext cx="9651201" cy="4234543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public schools in WA were closed for months longer during COVID than schools in the rest of the nation. WA was 47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 nation to reopen schools. </a:t>
            </a:r>
          </a:p>
          <a:p>
            <a:pPr algn="l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public schools are now promoting 1.06 million students to the next grade, without providing the knowledge and skills students need to succeed in the next grade.  </a:t>
            </a:r>
          </a:p>
          <a:p>
            <a:pPr algn="l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promote these unprepared students, the public schools are  lowering grading, graduation and other academic standards. </a:t>
            </a:r>
          </a:p>
        </p:txBody>
      </p:sp>
    </p:spTree>
    <p:extLst>
      <p:ext uri="{BB962C8B-B14F-4D97-AF65-F5344CB8AC3E}">
        <p14:creationId xmlns:p14="http://schemas.microsoft.com/office/powerpoint/2010/main" val="3454000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94D01-BAB3-21F4-FF4C-7B99B493A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561646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During COVID the legislature passed laws to promote a radical ideology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2CF0E-9392-B66E-0DA3-F6B86D622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0943"/>
            <a:ext cx="10515600" cy="40760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of 2021-- SB 5044, SB 5227, SB 5228, SB 5194, Mandatory training in Diversity Equity and Inclusion (Critical Race Theory) for employees of K-12 schools, universities, colleges, community colleges and medical schools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 Session --SB 5395 Comprehensive Sex Education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 Session --SB 6066, Ethnic Studies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laws are based on the racist, harmful and anti-Semitic ideology known as Critical Race Theory, and its relation, radical gender theory.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Districts have hired expensive DEI administrators to put these ideas in classrooms. </a:t>
            </a:r>
          </a:p>
        </p:txBody>
      </p:sp>
    </p:spTree>
    <p:extLst>
      <p:ext uri="{BB962C8B-B14F-4D97-AF65-F5344CB8AC3E}">
        <p14:creationId xmlns:p14="http://schemas.microsoft.com/office/powerpoint/2010/main" val="6909302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F589A-17EF-D2A6-FD48-164A4412C6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90599"/>
            <a:ext cx="9144000" cy="1534887"/>
          </a:xfrm>
        </p:spPr>
        <p:txBody>
          <a:bodyPr>
            <a:noAutofit/>
          </a:bodyPr>
          <a:lstStyle/>
          <a:p>
            <a:pPr algn="l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public wants schools to focus on teaching students English, math, science, history, social studies and civics </a:t>
            </a: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AA2DB1-8B6D-5968-B675-AD270F03BE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7800" y="2525485"/>
            <a:ext cx="9144000" cy="351608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also this:  </a:t>
            </a:r>
          </a:p>
          <a:p>
            <a:pPr algn="l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RCW </a:t>
            </a:r>
            <a:r>
              <a:rPr lang="en-US" sz="2800" b="1" i="0" u="none" strike="noStrike" dirty="0">
                <a:solidFill>
                  <a:srgbClr val="2B67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28A.405.030</a:t>
            </a:r>
            <a:endParaRPr lang="en-US" sz="2800" b="1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Must teach morality and patriotism.</a:t>
            </a:r>
          </a:p>
          <a:p>
            <a:pPr indent="457200" algn="l"/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 shall be the duty of all teachers to endeavor to impress on the minds of their pupils the principles of morality, truth, justice, temperance, humanity and patriotism; to teach them to avoid idleness, profanity and falsehood; to instruct them in the principles of free government, and to train them up to the true comprehension of the rights, duty and dignity of American citizenship.</a:t>
            </a:r>
          </a:p>
          <a:p>
            <a:pPr algn="l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3068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1BE05-91DC-AF33-03D5-404F2FAE4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Here are ways school board members can hold schools accountable for educating children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2E6213-140E-4B5F-F285-2647332A0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31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Reconfiguring budgets to focus resources on the classroom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Removing ineffective teachers from classrooms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Buying effective curriculum in teaching reading and math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Buying private tutoring services for students who fail state tests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8308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EC284-7D25-B56C-77D5-0905533189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67694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 legislatures are passing school choice to hold the public schools accountable for educating children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FE936D-1029-D8DB-4D55-6B01AE89E5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31571"/>
            <a:ext cx="9144000" cy="3504066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COVID, 10 states have passed Universal School Choice to provide families access to $4000-$8000 in an Education Savings Account for education purposes, including homeschooling and private school tuition.</a:t>
            </a:r>
          </a:p>
          <a:p>
            <a:pPr marL="0" indent="0" algn="l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 states now offer families school choice</a:t>
            </a:r>
          </a:p>
          <a:p>
            <a:pPr marL="0" indent="0" algn="l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private sector is now providing competition in education services, and that competition will help all children get access to a better education.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337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19D6A-9450-491C-AA2B-294FC8BC3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COVID, WA families have pulled their children out of public schools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ABA7B-7F07-43B9-8935-537F2F7C8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11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46,000 families have withdrawn their children from the public schools. This represents a 4 percent drop in enrollment, one of the largest drops in the nation.  </a:t>
            </a:r>
          </a:p>
          <a:p>
            <a:pPr marL="0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Families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either homeschooling (42 percent increase) or paying private school tuition (24% increase), dropped out entirely, or left the state. </a:t>
            </a:r>
          </a:p>
          <a:p>
            <a:pPr marL="0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46,000 fewer students means a drop of about $600 million in state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revenue to districts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166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0"/>
            <a:ext cx="9387840" cy="609600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 school revenue is at an all-time high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5546" y="794656"/>
            <a:ext cx="8229600" cy="57890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K-12 schools spend $19,002 per student on average statewide, from all state, local, federal revenue sources, 2022-23. </a:t>
            </a:r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89F3C70-20D6-455E-8AB9-09DE7CCE6F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39799057"/>
              </p:ext>
            </p:extLst>
          </p:nvPr>
        </p:nvGraphicFramePr>
        <p:xfrm>
          <a:off x="1066800" y="1676401"/>
          <a:ext cx="938784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0A7B-8A27-FDDA-0674-1E4B87282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473981"/>
            <a:ext cx="10515600" cy="3161848"/>
          </a:xfrm>
        </p:spPr>
        <p:txBody>
          <a:bodyPr>
            <a:normAutofit fontScale="90000"/>
          </a:bodyPr>
          <a:lstStyle/>
          <a:p>
            <a:b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class of 25 students has $425,000 </a:t>
            </a:r>
            <a:b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cost of teacher: Average salary is $99,394, plus $34,800 benefits</a:t>
            </a:r>
            <a:b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$425,000 minus $134,000 is $341,000 per class</a:t>
            </a:r>
            <a:br>
              <a:rPr lang="en-US" dirty="0"/>
            </a:br>
            <a:br>
              <a:rPr lang="en-US" dirty="0"/>
            </a:b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does the money go?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61FD1-601F-A25A-361B-BF59646B4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16828"/>
            <a:ext cx="10515600" cy="284117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60 cents of every education dollar reaches classrooms </a:t>
            </a:r>
          </a:p>
          <a:p>
            <a:pPr marL="457200" lvl="1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50.5 percent of employees are classroom teachers; the rest are nonteachers</a:t>
            </a:r>
          </a:p>
          <a:p>
            <a:pPr marL="457200" lvl="1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82 percent of spending is for employee pay and benefits---this is the key to understanding school budgets 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816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E8DE3-89C0-F100-2EC3-D5BF89EA92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4998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296 school district bureaucracies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422F90-8E18-2EA5-79FA-875BFF487E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77143"/>
            <a:ext cx="9144000" cy="2808515"/>
          </a:xfrm>
        </p:spPr>
        <p:txBody>
          <a:bodyPr>
            <a:normAutofit/>
          </a:bodyPr>
          <a:lstStyle/>
          <a:p>
            <a:pPr lvl="1" algn="l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2022-23, 30 superintendents received salaries over $300,000</a:t>
            </a:r>
          </a:p>
          <a:p>
            <a:pPr lvl="1" algn="l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Three superintendents received salaries over $400,000</a:t>
            </a:r>
          </a:p>
          <a:p>
            <a:pPr lvl="1" algn="l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central administrators is high:</a:t>
            </a:r>
          </a:p>
          <a:p>
            <a:pPr marL="0" indent="0" algn="l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1,480 employees in “Duty Assignment 13, Other District 	Administrator”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787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68B96-78E5-40A6-A0F9-DA4D378E38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19351"/>
          </a:xfrm>
        </p:spPr>
        <p:txBody>
          <a:bodyPr>
            <a:noAutofit/>
          </a:bodyPr>
          <a:lstStyle/>
          <a:p>
            <a:pPr algn="l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Yet districts say they don’t have enough money. Why?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3C420F-90F6-9DDA-3275-E93B22C723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13857"/>
            <a:ext cx="9144000" cy="4093029"/>
          </a:xfrm>
        </p:spPr>
        <p:txBody>
          <a:bodyPr>
            <a:normAutofit/>
          </a:bodyPr>
          <a:lstStyle/>
          <a:p>
            <a:pPr algn="l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Experience shows that officials often increase employee salaries and benefits faster than their revenue increases.  </a:t>
            </a:r>
          </a:p>
          <a:p>
            <a:pPr algn="l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do not spend within their means. </a:t>
            </a:r>
          </a:p>
          <a:p>
            <a:pPr algn="l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Districts have union officials pressing for pay and benefit raises. </a:t>
            </a:r>
          </a:p>
          <a:p>
            <a:pPr algn="l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Seattle Public Schools has 16 different labor unions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461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4C4B9-9F0E-1644-42E5-11E5D3DD7A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0652"/>
            <a:ext cx="9144000" cy="837633"/>
          </a:xfrm>
        </p:spPr>
        <p:txBody>
          <a:bodyPr>
            <a:noAutofit/>
          </a:bodyPr>
          <a:lstStyle/>
          <a:p>
            <a:pPr algn="l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find where the money goes in your district, Google the following: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40F7BD-165B-4B19-0CD1-A2E0FB8B6A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18657"/>
            <a:ext cx="9144000" cy="2939143"/>
          </a:xfrm>
        </p:spPr>
        <p:txBody>
          <a:bodyPr>
            <a:normAutofit/>
          </a:bodyPr>
          <a:lstStyle/>
          <a:p>
            <a:pPr algn="l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Workload, Staffing, Finance Reports, Washington State Fiscal Information </a:t>
            </a:r>
          </a:p>
          <a:p>
            <a:pPr algn="l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Apportionment, Enrollment and Fiscal Reports, Office of Superintendent of Public Instruction, F-195 Budget Forms</a:t>
            </a:r>
          </a:p>
          <a:p>
            <a:pPr algn="l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Personnel Summary Reports, Office of Superintendent of Public Instruction.</a:t>
            </a:r>
          </a:p>
        </p:txBody>
      </p:sp>
    </p:spTree>
    <p:extLst>
      <p:ext uri="{BB962C8B-B14F-4D97-AF65-F5344CB8AC3E}">
        <p14:creationId xmlns:p14="http://schemas.microsoft.com/office/powerpoint/2010/main" val="3847102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120B7-6254-C567-E676-CC95295B3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6830"/>
            <a:ext cx="3932237" cy="620484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Duty Code Assignments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AB72307-B382-CCE7-E3D8-2DEA87753D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25257" y="293837"/>
            <a:ext cx="5688061" cy="6564163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30CC22-A6C3-5DBA-648E-4E881B7006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936171"/>
            <a:ext cx="3932237" cy="5921829"/>
          </a:xfrm>
        </p:spPr>
        <p:txBody>
          <a:bodyPr>
            <a:no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Personnel Summary Reports provide the number of employees in each Duty Code, by district. These reports  include average salaries and benefits and are available here: 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https://ospi.k12.wa.us/policy-funding/school-apportionment/school-publications/personnel-summary-reports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596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44E26-A022-4063-53EE-8C5DB71B83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68361"/>
            <a:ext cx="9144000" cy="666525"/>
          </a:xfrm>
        </p:spPr>
        <p:txBody>
          <a:bodyPr>
            <a:normAutofit fontScale="90000"/>
          </a:bodyPr>
          <a:lstStyle/>
          <a:p>
            <a:pPr algn="l"/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School board members are elected to educate students, and they have the power they need to do so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2B4157-1017-78F8-0914-F7BC46B31F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24743"/>
            <a:ext cx="9144000" cy="3964896"/>
          </a:xfrm>
        </p:spPr>
        <p:txBody>
          <a:bodyPr>
            <a:normAutofit/>
          </a:bodyPr>
          <a:lstStyle/>
          <a:p>
            <a:pPr algn="l"/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RCW 28A.320.015 gives school board members:  </a:t>
            </a:r>
          </a:p>
          <a:p>
            <a:pPr algn="l"/>
            <a:r>
              <a:rPr lang="en-US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“The broad discretionary power to determine and adopt written policies not in conflict with other law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that provide for the development and implementation of programs, activities, services or practices that the board determines will </a:t>
            </a:r>
            <a:b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endParaRPr lang="en-US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Promote the education and daily physical activity of kindergarten through twelfth grade students in the public schools.”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377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312E35855A5140917AFA34DE7DB03C" ma:contentTypeVersion="11" ma:contentTypeDescription="Create a new document." ma:contentTypeScope="" ma:versionID="855f6058b4ac7d72244776f95dbaa314">
  <xsd:schema xmlns:xsd="http://www.w3.org/2001/XMLSchema" xmlns:xs="http://www.w3.org/2001/XMLSchema" xmlns:p="http://schemas.microsoft.com/office/2006/metadata/properties" xmlns:ns2="c36e433c-b668-49bd-9f49-4b932b3314ff" xmlns:ns3="b8ecc6e7-289a-42fe-9248-022d68430b1f" targetNamespace="http://schemas.microsoft.com/office/2006/metadata/properties" ma:root="true" ma:fieldsID="dd886a7b52bb46e27d0ad6469c88d44d" ns2:_="" ns3:_="">
    <xsd:import namespace="c36e433c-b668-49bd-9f49-4b932b3314ff"/>
    <xsd:import namespace="b8ecc6e7-289a-42fe-9248-022d68430b1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6e433c-b668-49bd-9f49-4b932b3314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5ebb9c98-8bb4-4b17-b159-b45fa8f8fa2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ecc6e7-289a-42fe-9248-022d68430b1f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c11efd51-64b9-42cf-993b-06603d6937ad}" ma:internalName="TaxCatchAll" ma:showField="CatchAllData" ma:web="b8ecc6e7-289a-42fe-9248-022d68430b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8ecc6e7-289a-42fe-9248-022d68430b1f" xsi:nil="true"/>
    <lcf76f155ced4ddcb4097134ff3c332f xmlns="c36e433c-b668-49bd-9f49-4b932b3314ff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3A28B2D-3C5C-49BB-80A0-7811C5286B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6e433c-b668-49bd-9f49-4b932b3314ff"/>
    <ds:schemaRef ds:uri="b8ecc6e7-289a-42fe-9248-022d68430b1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ECC0691-E486-4450-84CF-BC7F97BAE1CE}">
  <ds:schemaRefs>
    <ds:schemaRef ds:uri="http://schemas.microsoft.com/office/2006/metadata/properties"/>
    <ds:schemaRef ds:uri="http://purl.org/dc/dcmitype/"/>
    <ds:schemaRef ds:uri="http://purl.org/dc/terms/"/>
    <ds:schemaRef ds:uri="07dc81bc-1b39-4ee7-a574-67d709bb868f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b8ecc6e7-289a-42fe-9248-022d68430b1f"/>
    <ds:schemaRef ds:uri="c36e433c-b668-49bd-9f49-4b932b3314ff"/>
  </ds:schemaRefs>
</ds:datastoreItem>
</file>

<file path=customXml/itemProps3.xml><?xml version="1.0" encoding="utf-8"?>
<ds:datastoreItem xmlns:ds="http://schemas.openxmlformats.org/officeDocument/2006/customXml" ds:itemID="{4CF39DDC-C977-4CF7-85EB-DBE80D2ACA8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1274</Words>
  <Application>Microsoft Office PowerPoint</Application>
  <PresentationFormat>Widescreen</PresentationFormat>
  <Paragraphs>105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Theme</vt:lpstr>
      <vt:lpstr> </vt:lpstr>
      <vt:lpstr>Since COVID, WA families have pulled their children out of public schools</vt:lpstr>
      <vt:lpstr>Public school revenue is at an all-time high</vt:lpstr>
      <vt:lpstr> A class of 25 students has $425,000   Total cost of teacher: Average salary is $99,394, plus $34,800 benefits  $425,000 minus $134,000 is $341,000 per class  Where does the money go? </vt:lpstr>
      <vt:lpstr>296 school district bureaucracies</vt:lpstr>
      <vt:lpstr>Yet districts say they don’t have enough money. Why?  </vt:lpstr>
      <vt:lpstr>To find where the money goes in your district, Google the following:  </vt:lpstr>
      <vt:lpstr>Duty Code Assignments</vt:lpstr>
      <vt:lpstr>   School board members are elected to educate students, and they have the power they need to do so</vt:lpstr>
      <vt:lpstr>State tests show majority of students are failing state tests in English and math   Individual district test results:  https://washingtonstatereportcard.ospi.k12.wa.us/ </vt:lpstr>
      <vt:lpstr>Other statistics show mediocre performance of WA public schools</vt:lpstr>
      <vt:lpstr>Researchers raised alarms about the harmful impact of the COVID school shutdowns. </vt:lpstr>
      <vt:lpstr>The K-12 school system ignored these alarms and kept the schools closed </vt:lpstr>
      <vt:lpstr>During COVID the legislature passed laws to promote a radical ideology  </vt:lpstr>
      <vt:lpstr>The public wants schools to focus on teaching students English, math, science, history, social studies and civics  </vt:lpstr>
      <vt:lpstr>Here are ways school board members can hold schools accountable for educating children</vt:lpstr>
      <vt:lpstr>State legislatures are passing school choice to hold the public schools accountable for educating children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Liv Finne</dc:creator>
  <cp:lastModifiedBy>Liv Finne</cp:lastModifiedBy>
  <cp:revision>9</cp:revision>
  <dcterms:created xsi:type="dcterms:W3CDTF">2023-11-07T20:34:12Z</dcterms:created>
  <dcterms:modified xsi:type="dcterms:W3CDTF">2023-11-13T19:39:28Z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0x010100D5312E35855A5140917AFA34DE7DB03C</vt:lpwstr>
  </property>
  <property fmtid="{D5CDD505-2E9C-101B-9397-08002B2CF9AE}" pid="3" name="MediaServiceImageTags">
    <vt:lpwstr/>
  </property>
</Properties>
</file>