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67" r:id="rId5"/>
  </p:sldMasterIdLst>
  <p:notesMasterIdLst>
    <p:notesMasterId r:id="rId15"/>
  </p:notesMasterIdLst>
  <p:sldIdLst>
    <p:sldId id="467" r:id="rId6"/>
    <p:sldId id="259" r:id="rId7"/>
    <p:sldId id="257" r:id="rId8"/>
    <p:sldId id="258" r:id="rId9"/>
    <p:sldId id="468" r:id="rId10"/>
    <p:sldId id="470" r:id="rId11"/>
    <p:sldId id="471" r:id="rId12"/>
    <p:sldId id="472" r:id="rId13"/>
    <p:sldId id="273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Baxendale" initials="HB" lastIdx="1" clrIdx="0">
    <p:extLst>
      <p:ext uri="{19B8F6BF-5375-455C-9EA6-DF929625EA0E}">
        <p15:presenceInfo xmlns:p15="http://schemas.microsoft.com/office/powerpoint/2012/main" userId="S::hbaxenda@asurite.asu.edu::925e5bdc-24a6-4a7f-8911-0d7a2f5a7b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EF8A2-BB11-49AB-B466-E85CE0BD99A8}" type="datetimeFigureOut"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9A74-7376-4079-970B-7F4811ABB7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59A74-7376-4079-970B-7F4811ABB7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65213"/>
            <a:ext cx="12192000" cy="1356360"/>
          </a:xfrm>
          <a:custGeom>
            <a:avLst/>
            <a:gdLst/>
            <a:ahLst/>
            <a:cxnLst/>
            <a:rect l="l" t="t" r="r" b="b"/>
            <a:pathLst>
              <a:path w="12192000" h="1356360">
                <a:moveTo>
                  <a:pt x="12192000" y="0"/>
                </a:moveTo>
                <a:lnTo>
                  <a:pt x="0" y="0"/>
                </a:lnTo>
                <a:lnTo>
                  <a:pt x="0" y="1356098"/>
                </a:lnTo>
                <a:lnTo>
                  <a:pt x="12192000" y="13560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465213"/>
            <a:ext cx="12192000" cy="1356360"/>
          </a:xfrm>
          <a:custGeom>
            <a:avLst/>
            <a:gdLst/>
            <a:ahLst/>
            <a:cxnLst/>
            <a:rect l="l" t="t" r="r" b="b"/>
            <a:pathLst>
              <a:path w="12192000" h="1356360">
                <a:moveTo>
                  <a:pt x="0" y="0"/>
                </a:moveTo>
                <a:lnTo>
                  <a:pt x="12192000" y="0"/>
                </a:lnTo>
                <a:lnTo>
                  <a:pt x="12192000" y="1356098"/>
                </a:lnTo>
                <a:lnTo>
                  <a:pt x="0" y="135609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669658"/>
            <a:ext cx="12192000" cy="795655"/>
          </a:xfrm>
          <a:custGeom>
            <a:avLst/>
            <a:gdLst/>
            <a:ahLst/>
            <a:cxnLst/>
            <a:rect l="l" t="t" r="r" b="b"/>
            <a:pathLst>
              <a:path w="12192000" h="795654">
                <a:moveTo>
                  <a:pt x="0" y="795554"/>
                </a:moveTo>
                <a:lnTo>
                  <a:pt x="12192000" y="795554"/>
                </a:lnTo>
                <a:lnTo>
                  <a:pt x="12192000" y="0"/>
                </a:lnTo>
                <a:lnTo>
                  <a:pt x="0" y="0"/>
                </a:lnTo>
                <a:lnTo>
                  <a:pt x="0" y="795554"/>
                </a:lnTo>
                <a:close/>
              </a:path>
            </a:pathLst>
          </a:custGeom>
          <a:solidFill>
            <a:srgbClr val="AF986E">
              <a:alpha val="7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22013"/>
            <a:ext cx="12192000" cy="1870710"/>
          </a:xfrm>
          <a:custGeom>
            <a:avLst/>
            <a:gdLst/>
            <a:ahLst/>
            <a:cxnLst/>
            <a:rect l="l" t="t" r="r" b="b"/>
            <a:pathLst>
              <a:path w="12192000" h="1870710">
                <a:moveTo>
                  <a:pt x="0" y="1870455"/>
                </a:moveTo>
                <a:lnTo>
                  <a:pt x="12192000" y="1870455"/>
                </a:lnTo>
                <a:lnTo>
                  <a:pt x="12192000" y="0"/>
                </a:lnTo>
                <a:lnTo>
                  <a:pt x="0" y="0"/>
                </a:lnTo>
                <a:lnTo>
                  <a:pt x="0" y="1870455"/>
                </a:lnTo>
                <a:close/>
              </a:path>
            </a:pathLst>
          </a:custGeom>
          <a:solidFill>
            <a:srgbClr val="AF986E">
              <a:alpha val="7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592469"/>
            <a:ext cx="12192000" cy="77470"/>
          </a:xfrm>
          <a:custGeom>
            <a:avLst/>
            <a:gdLst/>
            <a:ahLst/>
            <a:cxnLst/>
            <a:rect l="l" t="t" r="r" b="b"/>
            <a:pathLst>
              <a:path w="12192000" h="77470">
                <a:moveTo>
                  <a:pt x="12192000" y="0"/>
                </a:moveTo>
                <a:lnTo>
                  <a:pt x="0" y="0"/>
                </a:lnTo>
                <a:lnTo>
                  <a:pt x="0" y="77189"/>
                </a:lnTo>
                <a:lnTo>
                  <a:pt x="12192000" y="7718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592469"/>
            <a:ext cx="12192000" cy="77470"/>
          </a:xfrm>
          <a:custGeom>
            <a:avLst/>
            <a:gdLst/>
            <a:ahLst/>
            <a:cxnLst/>
            <a:rect l="l" t="t" r="r" b="b"/>
            <a:pathLst>
              <a:path w="12192000" h="77470">
                <a:moveTo>
                  <a:pt x="0" y="0"/>
                </a:moveTo>
                <a:lnTo>
                  <a:pt x="12192000" y="0"/>
                </a:lnTo>
                <a:lnTo>
                  <a:pt x="12192000" y="77190"/>
                </a:lnTo>
                <a:lnTo>
                  <a:pt x="0" y="7719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20815"/>
            <a:ext cx="9682480" cy="45720"/>
          </a:xfrm>
          <a:custGeom>
            <a:avLst/>
            <a:gdLst/>
            <a:ahLst/>
            <a:cxnLst/>
            <a:rect l="l" t="t" r="r" b="b"/>
            <a:pathLst>
              <a:path w="9682480" h="45720">
                <a:moveTo>
                  <a:pt x="9682162" y="0"/>
                </a:moveTo>
                <a:lnTo>
                  <a:pt x="0" y="0"/>
                </a:lnTo>
                <a:lnTo>
                  <a:pt x="0" y="45718"/>
                </a:lnTo>
                <a:lnTo>
                  <a:pt x="9682162" y="45718"/>
                </a:lnTo>
                <a:lnTo>
                  <a:pt x="9682162" y="0"/>
                </a:lnTo>
                <a:close/>
              </a:path>
            </a:pathLst>
          </a:custGeom>
          <a:solidFill>
            <a:srgbClr val="877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392" y="2560320"/>
            <a:ext cx="5084063" cy="1310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0409" y="2704083"/>
            <a:ext cx="4333875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20409" y="3718052"/>
            <a:ext cx="4427220" cy="76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3AF8B-98F3-43ED-9465-D29B29EC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38DC5-8A75-4CC7-9940-DD302B7F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E2AD9-6BE0-4069-B297-A0D914A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32DB-FEAC-435D-84F7-120C4CBB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9440" y="1921764"/>
            <a:ext cx="4933950" cy="414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69983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12192000" y="0"/>
                </a:moveTo>
                <a:lnTo>
                  <a:pt x="0" y="0"/>
                </a:lnTo>
                <a:lnTo>
                  <a:pt x="0" y="45718"/>
                </a:lnTo>
                <a:lnTo>
                  <a:pt x="12192000" y="45718"/>
                </a:lnTo>
                <a:lnTo>
                  <a:pt x="12192000" y="0"/>
                </a:lnTo>
                <a:close/>
              </a:path>
            </a:pathLst>
          </a:custGeom>
          <a:solidFill>
            <a:srgbClr val="877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17712"/>
            <a:ext cx="12192000" cy="45720"/>
          </a:xfrm>
          <a:custGeom>
            <a:avLst/>
            <a:gdLst/>
            <a:ahLst/>
            <a:cxnLst/>
            <a:rect l="l" t="t" r="r" b="b"/>
            <a:pathLst>
              <a:path w="12192000" h="45720">
                <a:moveTo>
                  <a:pt x="12192000" y="0"/>
                </a:moveTo>
                <a:lnTo>
                  <a:pt x="0" y="0"/>
                </a:lnTo>
                <a:lnTo>
                  <a:pt x="0" y="45718"/>
                </a:lnTo>
                <a:lnTo>
                  <a:pt x="12192000" y="45718"/>
                </a:lnTo>
                <a:lnTo>
                  <a:pt x="12192000" y="0"/>
                </a:lnTo>
                <a:close/>
              </a:path>
            </a:pathLst>
          </a:custGeom>
          <a:solidFill>
            <a:srgbClr val="212C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27100" y="2819400"/>
            <a:ext cx="6299200" cy="579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0"/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/>
          <p:nvPr/>
        </p:nvSpPr>
        <p:spPr>
          <a:xfrm>
            <a:off x="-1" y="0"/>
            <a:ext cx="12192001" cy="14478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pic>
        <p:nvPicPr>
          <p:cNvPr id="1027" name="C215EF0A-7CFE-4C39-B169-913D48FCD81E" descr="6DD94312-2360-467D-9317-8B65D30F6158@ed1001">
            <a:extLst>
              <a:ext uri="{FF2B5EF4-FFF2-40B4-BE49-F238E27FC236}">
                <a16:creationId xmlns:a16="http://schemas.microsoft.com/office/drawing/2014/main" id="{BD227849-F812-430A-BEB8-C8183C66C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228600"/>
            <a:ext cx="3499295" cy="7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541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342900">
              <a:defRPr sz="15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pic" sz="half" idx="13"/>
          </p:nvPr>
        </p:nvSpPr>
        <p:spPr>
          <a:xfrm>
            <a:off x="2389721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2389721" y="5367342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342900">
              <a:spcBef>
                <a:spcPts val="225"/>
              </a:spcBef>
              <a:buSzTx/>
              <a:buFontTx/>
              <a:buNone/>
              <a:defRPr sz="1050"/>
            </a:lvl1pPr>
            <a:lvl2pPr marL="0" indent="342900" defTabSz="342900">
              <a:spcBef>
                <a:spcPts val="225"/>
              </a:spcBef>
              <a:buSzTx/>
              <a:buFontTx/>
              <a:buNone/>
              <a:defRPr sz="1050"/>
            </a:lvl2pPr>
            <a:lvl3pPr marL="0" indent="685800" defTabSz="342900">
              <a:spcBef>
                <a:spcPts val="225"/>
              </a:spcBef>
              <a:buSzTx/>
              <a:buFontTx/>
              <a:buNone/>
              <a:defRPr sz="1050"/>
            </a:lvl3pPr>
            <a:lvl4pPr marL="0" indent="1028700" defTabSz="342900">
              <a:spcBef>
                <a:spcPts val="225"/>
              </a:spcBef>
              <a:buSzTx/>
              <a:buFontTx/>
              <a:buNone/>
              <a:defRPr sz="1050"/>
            </a:lvl4pPr>
            <a:lvl5pPr marL="0" indent="1371600" defTabSz="342900">
              <a:spcBef>
                <a:spcPts val="225"/>
              </a:spcBef>
              <a:buSzTx/>
              <a:buFontTx/>
              <a:buNone/>
              <a:defRPr sz="10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11349010" y="6423500"/>
            <a:ext cx="233395" cy="230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74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>
            <a:lvl1pPr>
              <a:defRPr sz="2700">
                <a:solidFill>
                  <a:srgbClr val="01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2"/>
            <a:ext cx="10972800" cy="5059363"/>
          </a:xfrm>
        </p:spPr>
        <p:txBody>
          <a:bodyPr/>
          <a:lstStyle>
            <a:lvl1pPr>
              <a:defRPr>
                <a:solidFill>
                  <a:srgbClr val="012169"/>
                </a:solidFill>
              </a:defRPr>
            </a:lvl1pPr>
            <a:lvl2pPr>
              <a:defRPr>
                <a:solidFill>
                  <a:srgbClr val="012169"/>
                </a:solidFill>
              </a:defRPr>
            </a:lvl2pPr>
            <a:lvl3pPr>
              <a:defRPr>
                <a:solidFill>
                  <a:srgbClr val="012169"/>
                </a:solidFill>
              </a:defRPr>
            </a:lvl3pPr>
            <a:lvl4pPr>
              <a:defRPr>
                <a:solidFill>
                  <a:srgbClr val="012169"/>
                </a:solidFill>
              </a:defRPr>
            </a:lvl4pPr>
            <a:lvl5pPr>
              <a:defRPr>
                <a:solidFill>
                  <a:srgbClr val="012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FC6421-DCBA-4295-A203-41CA8CC20F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990600"/>
            <a:ext cx="109728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290" y="0"/>
            <a:ext cx="4050791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A68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2169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110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659" y="239340"/>
            <a:ext cx="11408681" cy="78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426" y="2511426"/>
            <a:ext cx="5343525" cy="281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12169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3" name="Shape 3"/>
          <p:cNvSpPr/>
          <p:nvPr/>
        </p:nvSpPr>
        <p:spPr>
          <a:xfrm>
            <a:off x="2336800" y="6567493"/>
            <a:ext cx="7620000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800" i="1">
                <a:solidFill>
                  <a:srgbClr val="FFFFFF"/>
                </a:solidFill>
              </a:defRPr>
            </a:lvl1pPr>
          </a:lstStyle>
          <a:p>
            <a:r>
              <a:rPr sz="600" dirty="0"/>
              <a:t>Copyright © 201</a:t>
            </a:r>
            <a:r>
              <a:rPr lang="en-US" sz="600" dirty="0"/>
              <a:t>9</a:t>
            </a:r>
            <a:r>
              <a:rPr sz="600" dirty="0"/>
              <a:t>  Great Hearts Academies. All rights reserved.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713236" y="6548612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828103AD-A3AB-4834-8B21-C10DE2E72CC6" descr="13586622-6CFE-4185-AAAB-59A310DB22D7@ed1001">
            <a:extLst>
              <a:ext uri="{FF2B5EF4-FFF2-40B4-BE49-F238E27FC236}">
                <a16:creationId xmlns:a16="http://schemas.microsoft.com/office/drawing/2014/main" id="{304680F9-7518-42F7-8EF5-294652A6C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52400"/>
            <a:ext cx="2087883" cy="47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0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 spd="med"/>
  <p:hf hdr="0" ftr="0" dt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12169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F3A99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84001" marR="0" indent="-24110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06236" marR="0" indent="-220436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85875" marR="0" indent="-257175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28775" marR="0" indent="-257175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868804" marR="0" indent="-154304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211704" marR="0" indent="-154304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554605" marR="0" indent="-154305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897505" marR="0" indent="-154305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9FF6-F6E5-4AC5-AFC2-F86E7307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234929"/>
            <a:ext cx="8048625" cy="822722"/>
          </a:xfrm>
        </p:spPr>
        <p:txBody>
          <a:bodyPr/>
          <a:lstStyle/>
          <a:p>
            <a:pPr algn="ctr" defTabSz="274320">
              <a:defRPr sz="1440"/>
            </a:pPr>
            <a:r>
              <a:rPr lang="en-US" sz="2700" b="1" dirty="0"/>
              <a:t>PRI: Arizona School Board Member Conference </a:t>
            </a:r>
            <a:br>
              <a:rPr lang="en-US" sz="2700" dirty="0"/>
            </a:br>
            <a:r>
              <a:rPr lang="en-US" sz="2700" b="1" dirty="0">
                <a:solidFill>
                  <a:srgbClr val="A68462"/>
                </a:solidFill>
              </a:rPr>
              <a:t>Increasing Student Achievement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Brandon Crowe, Great Hearts</a:t>
            </a:r>
            <a:br>
              <a:rPr lang="en-US" sz="2700" dirty="0"/>
            </a:br>
            <a:r>
              <a:rPr lang="en-US" sz="2400" b="1" dirty="0">
                <a:solidFill>
                  <a:srgbClr val="A68462"/>
                </a:solidFill>
              </a:rPr>
              <a:t>December 5, 2023</a:t>
            </a: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9A3FB0-9AEE-48C3-85C3-EA5B242EEFF2}"/>
              </a:ext>
            </a:extLst>
          </p:cNvPr>
          <p:cNvSpPr txBox="1">
            <a:spLocks/>
          </p:cNvSpPr>
          <p:nvPr/>
        </p:nvSpPr>
        <p:spPr>
          <a:xfrm>
            <a:off x="2071689" y="3623072"/>
            <a:ext cx="8048625" cy="434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1216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F3A9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endParaRPr lang="en-US" sz="21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5437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738" y="1281696"/>
            <a:ext cx="11093450" cy="154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Great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Hearts</a:t>
            </a:r>
            <a:r>
              <a:rPr sz="1600" spc="-9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not-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for-profit charter school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organization dedicated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public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good,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founded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21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years 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ago.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1175"/>
              </a:spcBef>
            </a:pP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Our co-founders chose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name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12069"/>
                </a:solidFill>
                <a:latin typeface="Arial"/>
                <a:cs typeface="Arial"/>
              </a:rPr>
              <a:t>Great</a:t>
            </a:r>
            <a:r>
              <a:rPr sz="1600" i="1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12069"/>
                </a:solidFill>
                <a:latin typeface="Arial"/>
                <a:cs typeface="Arial"/>
              </a:rPr>
              <a:t>Hearts</a:t>
            </a:r>
            <a:r>
              <a:rPr sz="1600" i="1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because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our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first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commitment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is to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ensure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that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students have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great</a:t>
            </a:r>
            <a:r>
              <a:rPr sz="1600" spc="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hearts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12069"/>
                </a:solidFill>
                <a:latin typeface="Arial"/>
                <a:cs typeface="Arial"/>
              </a:rPr>
              <a:t>–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deep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human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connection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with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one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another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their</a:t>
            </a:r>
            <a:r>
              <a:rPr sz="1600" spc="-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moral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purpose: </a:t>
            </a:r>
            <a:r>
              <a:rPr sz="1600" b="1" spc="-10" dirty="0">
                <a:solidFill>
                  <a:srgbClr val="012069"/>
                </a:solidFill>
                <a:latin typeface="Arial"/>
                <a:cs typeface="Arial"/>
              </a:rPr>
              <a:t>virtue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 marR="163195">
              <a:lnSpc>
                <a:spcPct val="105000"/>
              </a:lnSpc>
              <a:spcBef>
                <a:spcPts val="1050"/>
              </a:spcBef>
            </a:pP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emphasis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permeates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all</a:t>
            </a:r>
            <a:r>
              <a:rPr sz="1600" spc="-3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aspects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organization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2069"/>
                </a:solidFill>
                <a:latin typeface="Arial"/>
                <a:cs typeface="Arial"/>
              </a:rPr>
              <a:t>–</a:t>
            </a:r>
            <a:r>
              <a:rPr sz="1600" b="1" spc="-2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our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leadership</a:t>
            </a:r>
            <a:r>
              <a:rPr sz="1600" spc="-2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expectations,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faculty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development,</a:t>
            </a:r>
            <a:r>
              <a:rPr sz="1600" spc="-15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12069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1206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12069"/>
                </a:solidFill>
                <a:latin typeface="Arial"/>
                <a:cs typeface="Arial"/>
              </a:rPr>
              <a:t>student formation.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4195" y="3023500"/>
            <a:ext cx="6638925" cy="3082925"/>
          </a:xfrm>
          <a:prstGeom prst="rect">
            <a:avLst/>
          </a:prstGeom>
          <a:solidFill>
            <a:srgbClr val="012069"/>
          </a:solidFill>
        </p:spPr>
        <p:txBody>
          <a:bodyPr vert="horz" wrap="square" lIns="0" tIns="6667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525"/>
              </a:spcBef>
            </a:pPr>
            <a:r>
              <a:rPr sz="24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  <a:p>
            <a:pPr marL="182245" marR="290195">
              <a:lnSpc>
                <a:spcPct val="101699"/>
              </a:lnSpc>
              <a:spcBef>
                <a:spcPts val="1380"/>
              </a:spcBef>
            </a:pP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believe,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Plato,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intellectually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morally—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deeply,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loving</a:t>
            </a:r>
            <a:r>
              <a:rPr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noble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things,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living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together.</a:t>
            </a:r>
            <a:endParaRPr sz="1800">
              <a:latin typeface="Arial"/>
              <a:cs typeface="Arial"/>
            </a:endParaRPr>
          </a:p>
          <a:p>
            <a:pPr marL="182245" marR="448945">
              <a:lnSpc>
                <a:spcPct val="100600"/>
              </a:lnSpc>
              <a:spcBef>
                <a:spcPts val="1335"/>
              </a:spcBef>
              <a:tabLst>
                <a:tab pos="4333875" algn="l"/>
              </a:tabLst>
            </a:pPr>
            <a:r>
              <a:rPr sz="1800" spc="-8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end,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Hearts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delivers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time-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tested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education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cultivates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hearts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minds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pursuit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Truth,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Goodness,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Beauty.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	Our</a:t>
            </a:r>
            <a:r>
              <a:rPr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moral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beings,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rigorous</a:t>
            </a:r>
            <a:r>
              <a:rPr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thinkers,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exemplary</a:t>
            </a:r>
            <a:r>
              <a:rPr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citizens.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23501"/>
            <a:ext cx="5214937" cy="30834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6" name="object 6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646430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dirty="0"/>
              <a:t>Who</a:t>
            </a:r>
            <a:r>
              <a:rPr spc="-35" dirty="0"/>
              <a:t> </a:t>
            </a:r>
            <a:r>
              <a:rPr dirty="0"/>
              <a:t>We</a:t>
            </a:r>
            <a:r>
              <a:rPr spc="-165" dirty="0"/>
              <a:t> </a:t>
            </a:r>
            <a:r>
              <a:rPr spc="-25" dirty="0"/>
              <a:t>Are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08760" y="6337480"/>
            <a:ext cx="3574415" cy="4038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65150" marR="5080" indent="-553085">
              <a:lnSpc>
                <a:spcPts val="1510"/>
              </a:lnSpc>
              <a:spcBef>
                <a:spcPts val="35"/>
              </a:spcBef>
            </a:pPr>
            <a:r>
              <a:rPr sz="1200" spc="-35">
                <a:solidFill>
                  <a:srgbClr val="898989"/>
                </a:solidFill>
                <a:latin typeface="Calibri"/>
                <a:cs typeface="Calibri"/>
              </a:rPr>
              <a:t>To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cultivate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the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minds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hearts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sz="1200" spc="-3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students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through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the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pursuit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Truth,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Goodness,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Beauty.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0" y="1147151"/>
            <a:ext cx="12186285" cy="5727700"/>
            <a:chOff x="6044184" y="1130807"/>
            <a:chExt cx="6144895" cy="57277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130807"/>
              <a:ext cx="6144768" cy="57271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82887" y="1148698"/>
              <a:ext cx="6096000" cy="5709920"/>
            </a:xfrm>
            <a:custGeom>
              <a:avLst/>
              <a:gdLst/>
              <a:ahLst/>
              <a:cxnLst/>
              <a:rect l="l" t="t" r="r" b="b"/>
              <a:pathLst>
                <a:path w="6096000" h="5709920">
                  <a:moveTo>
                    <a:pt x="0" y="0"/>
                  </a:moveTo>
                  <a:lnTo>
                    <a:pt x="6096000" y="0"/>
                  </a:lnTo>
                  <a:lnTo>
                    <a:pt x="6096000" y="5709301"/>
                  </a:lnTo>
                  <a:lnTo>
                    <a:pt x="0" y="5709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9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12" name="object 12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8224" y="213400"/>
            <a:ext cx="9318069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spc="-25" dirty="0"/>
              <a:t>Great Hearts History</a:t>
            </a: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1BAB65-6BAD-5D14-73F7-003AD67A45B9}"/>
              </a:ext>
            </a:extLst>
          </p:cNvPr>
          <p:cNvSpPr txBox="1"/>
          <p:nvPr/>
        </p:nvSpPr>
        <p:spPr>
          <a:xfrm>
            <a:off x="2070242" y="1234624"/>
            <a:ext cx="828610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3975" algn="l">
              <a:spcBef>
                <a:spcPts val="75"/>
              </a:spcBef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lang="en-US"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Hearts</a:t>
            </a:r>
            <a:r>
              <a:rPr lang="en-US"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Academies</a:t>
            </a:r>
            <a:r>
              <a:rPr lang="en-US"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restores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promise</a:t>
            </a:r>
            <a:r>
              <a:rPr lang="en-US"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lang="en-US" sz="2400" b="1" spc="-10" dirty="0">
                <a:solidFill>
                  <a:srgbClr val="FFFFFF"/>
                </a:solidFill>
                <a:latin typeface="Arial"/>
                <a:cs typeface="Arial"/>
              </a:rPr>
              <a:t> K-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FFFFFF"/>
                </a:solidFill>
                <a:latin typeface="Arial"/>
                <a:cs typeface="Arial"/>
              </a:rPr>
              <a:t>education:</a:t>
            </a:r>
            <a:endParaRPr lang="en-US" sz="2400" dirty="0">
              <a:latin typeface="Arial"/>
              <a:cs typeface="Arial"/>
            </a:endParaRP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150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'A' rated in established regions of Arizona and Texas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Highest performing charter network/district and highest scoring elementary school in Arizona in 21-22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Demonstrated capacity to serve all students, and to satisfy parents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An excellent track record of college preparation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The first classical charter network in America (est. 2002) and leader of the classical education movement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The largest brick-and-mortar classical provider and one of the largest, fastest-growing and best-performing charter networks in the nation</a:t>
            </a:r>
          </a:p>
          <a:p>
            <a:pPr marL="184150" marR="345440" indent="-171450" algn="l">
              <a:spcBef>
                <a:spcPts val="120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A non-profit at all levels, incorporated for the public good</a:t>
            </a:r>
          </a:p>
          <a:p>
            <a:pPr marL="184150" marR="99695" indent="-171450" algn="l">
              <a:spcBef>
                <a:spcPts val="123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Fulfilling</a:t>
            </a:r>
            <a:r>
              <a:rPr lang="en-US"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US"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promise</a:t>
            </a:r>
            <a:r>
              <a:rPr lang="en-US"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envisioned</a:t>
            </a:r>
            <a:r>
              <a:rPr lang="en-US"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lang="en-US"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America’s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founders</a:t>
            </a:r>
            <a:r>
              <a:rPr lang="en-US"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“diffusing</a:t>
            </a: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en-US"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close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FFFFFF"/>
                </a:solidFill>
                <a:latin typeface="Arial"/>
                <a:cs typeface="Arial"/>
              </a:rPr>
              <a:t>consort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lang="en-US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virtue”</a:t>
            </a:r>
            <a:r>
              <a:rPr lang="en-US"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FFFFFF"/>
                </a:solidFill>
                <a:latin typeface="Arial"/>
                <a:cs typeface="Arial"/>
              </a:rPr>
              <a:t>Samuel</a:t>
            </a:r>
            <a:r>
              <a:rPr lang="en-US" sz="12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Adams’</a:t>
            </a:r>
            <a:r>
              <a:rPr lang="en-US"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lang="en-US"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1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James</a:t>
            </a:r>
            <a:r>
              <a:rPr lang="en-US" sz="1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Warren,</a:t>
            </a:r>
            <a:r>
              <a:rPr lang="en-US" sz="1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lang="en-US"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FFFF"/>
                </a:solidFill>
                <a:latin typeface="Arial"/>
                <a:cs typeface="Arial"/>
              </a:rPr>
              <a:t>12, </a:t>
            </a:r>
            <a:r>
              <a:rPr lang="en-US" sz="1200" i="1" spc="-20" dirty="0">
                <a:solidFill>
                  <a:srgbClr val="FFFFFF"/>
                </a:solidFill>
                <a:latin typeface="Arial"/>
                <a:cs typeface="Arial"/>
              </a:rPr>
              <a:t>1779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7" name="object 7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dirty="0"/>
              <a:t>Academic Achievement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0" y="1634710"/>
            <a:ext cx="3786504" cy="761106"/>
          </a:xfrm>
          <a:prstGeom prst="rect">
            <a:avLst/>
          </a:prstGeom>
          <a:solidFill>
            <a:srgbClr val="012069"/>
          </a:solidFill>
          <a:ln w="12693">
            <a:solidFill>
              <a:srgbClr val="2F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59079" algn="l">
              <a:lnSpc>
                <a:spcPct val="100000"/>
              </a:lnSpc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1. Curriculum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0" y="2613320"/>
            <a:ext cx="3786504" cy="1146468"/>
          </a:xfrm>
          <a:prstGeom prst="rect">
            <a:avLst/>
          </a:prstGeom>
          <a:solidFill>
            <a:srgbClr val="AF986E"/>
          </a:solidFill>
          <a:ln w="12693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650" dirty="0">
              <a:latin typeface="Times New Roman"/>
              <a:cs typeface="Times New Roman"/>
            </a:endParaRPr>
          </a:p>
          <a:p>
            <a:pPr marL="333375">
              <a:lnSpc>
                <a:spcPct val="100000"/>
              </a:lnSpc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2. Instructional Techniques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8097" y="1773420"/>
            <a:ext cx="3738879" cy="58734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700"/>
              </a:spcBef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FC7938E-9C29-5712-FB0E-89F88468EBDC}"/>
              </a:ext>
            </a:extLst>
          </p:cNvPr>
          <p:cNvSpPr txBox="1">
            <a:spLocks/>
          </p:cNvSpPr>
          <p:nvPr/>
        </p:nvSpPr>
        <p:spPr>
          <a:xfrm>
            <a:off x="568503" y="4872756"/>
            <a:ext cx="11054993" cy="14756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202C64"/>
              </a:solidFill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7236DF3B-B0E6-85E0-C4D7-21C7EEDDCBFD}"/>
              </a:ext>
            </a:extLst>
          </p:cNvPr>
          <p:cNvSpPr txBox="1"/>
          <p:nvPr/>
        </p:nvSpPr>
        <p:spPr>
          <a:xfrm>
            <a:off x="0" y="5015981"/>
            <a:ext cx="3786504" cy="777136"/>
          </a:xfrm>
          <a:prstGeom prst="rect">
            <a:avLst/>
          </a:prstGeom>
          <a:solidFill>
            <a:srgbClr val="AF986E"/>
          </a:solidFill>
          <a:ln w="12693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650" dirty="0">
              <a:latin typeface="Times New Roman"/>
              <a:cs typeface="Times New Roman"/>
            </a:endParaRPr>
          </a:p>
          <a:p>
            <a:pPr marL="333375">
              <a:lnSpc>
                <a:spcPct val="100000"/>
              </a:lnSpc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4. School Culture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0C61137-F48B-A0A1-8C5A-708B1055AB0E}"/>
              </a:ext>
            </a:extLst>
          </p:cNvPr>
          <p:cNvSpPr txBox="1"/>
          <p:nvPr/>
        </p:nvSpPr>
        <p:spPr>
          <a:xfrm>
            <a:off x="0" y="3973283"/>
            <a:ext cx="3786504" cy="761106"/>
          </a:xfrm>
          <a:prstGeom prst="rect">
            <a:avLst/>
          </a:prstGeom>
          <a:solidFill>
            <a:srgbClr val="012069"/>
          </a:solidFill>
          <a:ln w="12693">
            <a:solidFill>
              <a:srgbClr val="2F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D382E2-C0F9-76C8-C98E-FE00A64D6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10" y="1373825"/>
            <a:ext cx="4218798" cy="5072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7" name="object 7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dirty="0"/>
              <a:t>1. Curriculum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0" y="1634710"/>
            <a:ext cx="6904234" cy="3346429"/>
          </a:xfrm>
          <a:prstGeom prst="rect">
            <a:avLst/>
          </a:prstGeom>
          <a:solidFill>
            <a:srgbClr val="012069"/>
          </a:solidFill>
          <a:ln w="12693">
            <a:solidFill>
              <a:srgbClr val="2F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5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Content rich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ELA/Math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History, Science, Fine Arts, Language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Alignment – Horizontal and Vertical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8097" y="1773420"/>
            <a:ext cx="3738879" cy="58734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700"/>
              </a:spcBef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FC7938E-9C29-5712-FB0E-89F88468EBDC}"/>
              </a:ext>
            </a:extLst>
          </p:cNvPr>
          <p:cNvSpPr txBox="1">
            <a:spLocks/>
          </p:cNvSpPr>
          <p:nvPr/>
        </p:nvSpPr>
        <p:spPr>
          <a:xfrm>
            <a:off x="568503" y="4872756"/>
            <a:ext cx="11054993" cy="14756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202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2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7" name="object 7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spc="-10" dirty="0"/>
              <a:t>2. Instructional Techniques</a:t>
            </a:r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0" y="1678372"/>
            <a:ext cx="8270697" cy="2993127"/>
          </a:xfrm>
          <a:prstGeom prst="rect">
            <a:avLst/>
          </a:prstGeom>
          <a:solidFill>
            <a:srgbClr val="AF986E"/>
          </a:solidFill>
          <a:ln w="12693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650" dirty="0">
              <a:latin typeface="Times New Roman"/>
              <a:cs typeface="Times New Roman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NOT “outcomes” only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Memorization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“Socratic Method”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READ!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8097" y="1773420"/>
            <a:ext cx="3738879" cy="58734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700"/>
              </a:spcBef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FC7938E-9C29-5712-FB0E-89F88468EBDC}"/>
              </a:ext>
            </a:extLst>
          </p:cNvPr>
          <p:cNvSpPr txBox="1">
            <a:spLocks/>
          </p:cNvSpPr>
          <p:nvPr/>
        </p:nvSpPr>
        <p:spPr>
          <a:xfrm>
            <a:off x="568503" y="4872756"/>
            <a:ext cx="11054993" cy="14756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202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7" name="object 7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spc="-10" dirty="0"/>
              <a:t>3. Student Outcomes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0" y="1634710"/>
            <a:ext cx="6904234" cy="3346429"/>
          </a:xfrm>
          <a:prstGeom prst="rect">
            <a:avLst/>
          </a:prstGeom>
          <a:solidFill>
            <a:srgbClr val="012069"/>
          </a:solidFill>
          <a:ln w="12693">
            <a:solidFill>
              <a:srgbClr val="2F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5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Formative and Summative Assessments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Internal Standards and State Standards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Efficient Scrutiny and Intervention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Avoid “Analysis Paralysis”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8097" y="1773420"/>
            <a:ext cx="3738879" cy="58734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700"/>
              </a:spcBef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FC7938E-9C29-5712-FB0E-89F88468EBDC}"/>
              </a:ext>
            </a:extLst>
          </p:cNvPr>
          <p:cNvSpPr txBox="1">
            <a:spLocks/>
          </p:cNvSpPr>
          <p:nvPr/>
        </p:nvSpPr>
        <p:spPr>
          <a:xfrm>
            <a:off x="568503" y="4872756"/>
            <a:ext cx="11054993" cy="14756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202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6346" y="1058536"/>
            <a:ext cx="12198985" cy="58419"/>
            <a:chOff x="-6346" y="1058536"/>
            <a:chExt cx="12198985" cy="58419"/>
          </a:xfrm>
        </p:grpSpPr>
        <p:sp>
          <p:nvSpPr>
            <p:cNvPr id="7" name="object 7"/>
            <p:cNvSpPr/>
            <p:nvPr/>
          </p:nvSpPr>
          <p:spPr>
            <a:xfrm>
              <a:off x="0" y="1064883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12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4883"/>
              <a:ext cx="12186285" cy="45720"/>
            </a:xfrm>
            <a:custGeom>
              <a:avLst/>
              <a:gdLst/>
              <a:ahLst/>
              <a:cxnLst/>
              <a:rect l="l" t="t" r="r" b="b"/>
              <a:pathLst>
                <a:path w="12186285" h="45719">
                  <a:moveTo>
                    <a:pt x="0" y="0"/>
                  </a:moveTo>
                  <a:lnTo>
                    <a:pt x="12185782" y="0"/>
                  </a:lnTo>
                  <a:lnTo>
                    <a:pt x="12185782" y="45695"/>
                  </a:lnTo>
                  <a:lnTo>
                    <a:pt x="0" y="45695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33" y="239340"/>
            <a:ext cx="8816340" cy="561692"/>
          </a:xfrm>
          <a:prstGeom prst="rect">
            <a:avLst/>
          </a:prstGeom>
          <a:solidFill>
            <a:srgbClr val="012169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0"/>
              </a:spcBef>
            </a:pPr>
            <a:r>
              <a:rPr lang="en-US" spc="-10" dirty="0"/>
              <a:t>4. School Culture</a:t>
            </a:r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0" y="1678372"/>
            <a:ext cx="8270697" cy="2993127"/>
          </a:xfrm>
          <a:prstGeom prst="rect">
            <a:avLst/>
          </a:prstGeom>
          <a:solidFill>
            <a:srgbClr val="AF986E"/>
          </a:solidFill>
          <a:ln w="12693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650" dirty="0">
              <a:latin typeface="Times New Roman"/>
              <a:cs typeface="Times New Roman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Meaningful Homework and Completion</a:t>
            </a:r>
          </a:p>
          <a:p>
            <a:pPr marL="259079" algn="l">
              <a:lnSpc>
                <a:spcPct val="100000"/>
              </a:lnSpc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Learning vs. Grades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Kipling’s “If”</a:t>
            </a: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79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Faculty: Role Models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8097" y="1773420"/>
            <a:ext cx="3738879" cy="58734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700"/>
              </a:spcBef>
            </a:pPr>
            <a:r>
              <a:rPr lang="en-US" sz="2400" b="1" spc="-30" dirty="0">
                <a:solidFill>
                  <a:srgbClr val="FFFFFF"/>
                </a:solidFill>
                <a:latin typeface="Arial"/>
                <a:cs typeface="Arial"/>
              </a:rPr>
              <a:t>3. Student Outcomes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812" y="323345"/>
            <a:ext cx="2077845" cy="478316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FC7938E-9C29-5712-FB0E-89F88468EBDC}"/>
              </a:ext>
            </a:extLst>
          </p:cNvPr>
          <p:cNvSpPr txBox="1">
            <a:spLocks/>
          </p:cNvSpPr>
          <p:nvPr/>
        </p:nvSpPr>
        <p:spPr>
          <a:xfrm>
            <a:off x="568503" y="4872756"/>
            <a:ext cx="11054993" cy="147568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202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9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8760" y="6330188"/>
            <a:ext cx="357441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65150" marR="5080" indent="-553085">
              <a:lnSpc>
                <a:spcPct val="105000"/>
              </a:lnSpc>
              <a:spcBef>
                <a:spcPts val="25"/>
              </a:spcBef>
            </a:pPr>
            <a:r>
              <a:rPr sz="1200" spc="-35">
                <a:solidFill>
                  <a:srgbClr val="898989"/>
                </a:solidFill>
                <a:latin typeface="Calibri"/>
                <a:cs typeface="Calibri"/>
              </a:rPr>
              <a:t>To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cultivate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the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minds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hearts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sz="1200" spc="-3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students</a:t>
            </a:r>
            <a:r>
              <a:rPr sz="1200" spc="-2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through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the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pursuit</a:t>
            </a:r>
            <a:r>
              <a:rPr sz="1200" spc="-3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Truth,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Goodness,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1200" spc="-2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>
                <a:solidFill>
                  <a:srgbClr val="898989"/>
                </a:solidFill>
                <a:latin typeface="Calibri"/>
                <a:cs typeface="Calibri"/>
              </a:rPr>
              <a:t>Beauty.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2022" y="2555408"/>
            <a:ext cx="6327954" cy="14566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H  template - new.pptx" id="{6E151AF9-35E6-4BBC-8FE1-AEAAFF9280B4}" vid="{70E433A2-E16D-4004-9311-98083E8A60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2867A025ED448A76FD8922BC3E868" ma:contentTypeVersion="5" ma:contentTypeDescription="Create a new document." ma:contentTypeScope="" ma:versionID="bb7985e0a8fbef08edcb5cfa826c68d6">
  <xsd:schema xmlns:xsd="http://www.w3.org/2001/XMLSchema" xmlns:xs="http://www.w3.org/2001/XMLSchema" xmlns:p="http://schemas.microsoft.com/office/2006/metadata/properties" xmlns:ns2="fd773bc9-d83a-4f38-a1d4-e957eb07eac7" xmlns:ns3="171ed932-3af0-4776-abed-73877e00aeb8" targetNamespace="http://schemas.microsoft.com/office/2006/metadata/properties" ma:root="true" ma:fieldsID="030cfc3aa904bbc306936c9ed80658d8" ns2:_="" ns3:_="">
    <xsd:import namespace="fd773bc9-d83a-4f38-a1d4-e957eb07eac7"/>
    <xsd:import namespace="171ed932-3af0-4776-abed-73877e00a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73bc9-d83a-4f38-a1d4-e957eb07e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ed932-3af0-4776-abed-73877e00ae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1ed932-3af0-4776-abed-73877e00aeb8">
      <UserInfo>
        <DisplayName>Robert Jackson</DisplayName>
        <AccountId>45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207949-C193-4B65-8B90-BB6A58352D07}">
  <ds:schemaRefs>
    <ds:schemaRef ds:uri="171ed932-3af0-4776-abed-73877e00aeb8"/>
    <ds:schemaRef ds:uri="fd773bc9-d83a-4f38-a1d4-e957eb07ea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9FA8CC-9B2B-412A-8624-88C292E63680}">
  <ds:schemaRefs>
    <ds:schemaRef ds:uri="171ed932-3af0-4776-abed-73877e00aeb8"/>
    <ds:schemaRef ds:uri="fd773bc9-d83a-4f38-a1d4-e957eb07e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26551A-662F-4B44-B36C-A022526BB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467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PRI: Arizona School Board Member Conference  Increasing Student Achievement  Brandon Crowe, Great Hearts December 5, 2023</vt:lpstr>
      <vt:lpstr>Who We Are</vt:lpstr>
      <vt:lpstr>Great Hearts History</vt:lpstr>
      <vt:lpstr>Academic Achievement</vt:lpstr>
      <vt:lpstr>1. Curriculum</vt:lpstr>
      <vt:lpstr>2. Instructional Techniques</vt:lpstr>
      <vt:lpstr>3. Student Outcomes</vt:lpstr>
      <vt:lpstr>4. School 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Cheryl McKinney</dc:creator>
  <cp:lastModifiedBy>Brandon Crowe</cp:lastModifiedBy>
  <cp:revision>12</cp:revision>
  <dcterms:created xsi:type="dcterms:W3CDTF">2022-10-28T21:01:18Z</dcterms:created>
  <dcterms:modified xsi:type="dcterms:W3CDTF">2023-12-04T04:31:06Z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LastSaved">
    <vt:filetime>2022-10-28T00:00:00Z</vt:filetime>
  </property>
  <property fmtid="{D5CDD505-2E9C-101B-9397-08002B2CF9AE}" pid="4" name="Producer">
    <vt:lpwstr>macOS Version 11.6 (Build 20G165) Quartz PDFContext</vt:lpwstr>
  </property>
  <property fmtid="{D5CDD505-2E9C-101B-9397-08002B2CF9AE}" pid="5" name="ContentTypeId">
    <vt:lpwstr>0x010100F582867A025ED448A76FD8922BC3E868</vt:lpwstr>
  </property>
</Properties>
</file>