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346" r:id="rId2"/>
    <p:sldId id="347" r:id="rId3"/>
    <p:sldId id="257" r:id="rId4"/>
    <p:sldId id="348" r:id="rId5"/>
    <p:sldId id="350" r:id="rId6"/>
    <p:sldId id="349" r:id="rId7"/>
    <p:sldId id="321" r:id="rId8"/>
    <p:sldId id="345" r:id="rId9"/>
    <p:sldId id="308" r:id="rId10"/>
    <p:sldId id="309" r:id="rId11"/>
    <p:sldId id="351" r:id="rId12"/>
    <p:sldId id="354" r:id="rId13"/>
    <p:sldId id="355" r:id="rId14"/>
    <p:sldId id="356" r:id="rId15"/>
    <p:sldId id="340" r:id="rId16"/>
    <p:sldId id="319" r:id="rId17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N0Ul7mKxjnbiQEFDlavAE8v7P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7E36213-AD33-4381-B3CE-5F42D750CB9F}">
  <a:tblStyle styleId="{47E36213-AD33-4381-B3CE-5F42D750CB9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386" autoAdjust="0"/>
  </p:normalViewPr>
  <p:slideViewPr>
    <p:cSldViewPr snapToGrid="0">
      <p:cViewPr varScale="1">
        <p:scale>
          <a:sx n="94" d="100"/>
          <a:sy n="94" d="100"/>
        </p:scale>
        <p:origin x="557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0" d="100"/>
          <a:sy n="60" d="100"/>
        </p:scale>
        <p:origin x="3178" y="13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708" tIns="112708" rIns="112708" bIns="112708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522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2093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726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634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922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945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marR="0" lvl="0" indent="0" algn="l" defTabSz="1127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Donate today!</a:t>
            </a:r>
            <a:endParaRPr lang="en-US" sz="1000" b="0" i="0" u="none" strike="noStrike" cap="none" noProof="0" dirty="0">
              <a:solidFill>
                <a:srgbClr val="000000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  <a:p>
            <a:pPr marL="533400" marR="0" lvl="1" indent="0" algn="l" defTabSz="1127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000" b="0" i="0" u="none" strike="noStrike" cap="none" noProof="0" dirty="0">
                <a:solidFill>
                  <a:srgbClr val="000000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Transparent California is funded by individuals – the average donation to us is $48.  Our staff makes very little, most donation money goes toward maintaining the site.  </a:t>
            </a:r>
          </a:p>
          <a:p>
            <a:pPr marL="533400" marR="0" lvl="1" indent="0" algn="l" defTabSz="1127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http://transparentcalifornia.com/donate</a:t>
            </a:r>
            <a:endParaRPr lang="en-US" sz="1000" b="0" i="0" u="none" strike="noStrike" cap="none" noProof="0" dirty="0">
              <a:solidFill>
                <a:srgbClr val="000000"/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  <a:p>
            <a:pPr marL="76200" marR="0" lvl="0" indent="0" algn="l" defTabSz="1127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Make your own Public Record requests!</a:t>
            </a:r>
          </a:p>
          <a:p>
            <a:pPr marL="533400" marR="0" lvl="1" indent="0" algn="l" defTabSz="1127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000" b="0" i="0" u="none" strike="noStrike" cap="none" noProof="0" dirty="0">
                <a:solidFill>
                  <a:srgbClr val="000000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It’s not hard, anyone can do it.  Keep your government on it’s toes by showing them you understand the power of real transparency!</a:t>
            </a:r>
            <a:endParaRPr lang="en-US"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159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Thanks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89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054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7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3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3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a22eed4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112708" tIns="112708" rIns="112708" bIns="112708" anchor="t" anchorCtr="0">
            <a:noAutofit/>
          </a:bodyPr>
          <a:lstStyle/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77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1a22eed42_0_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3290" indent="0">
              <a:buNone/>
            </a:pPr>
            <a:endParaRPr lang="en-US"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B3B14050-1538-8FF6-6E85-2C155F04C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3906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/>
          <p:nvPr/>
        </p:nvSpPr>
        <p:spPr>
          <a:xfrm>
            <a:off x="-25" y="0"/>
            <a:ext cx="9144000" cy="131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32" descr="marc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2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body" idx="1"/>
          </p:nvPr>
        </p:nvSpPr>
        <p:spPr>
          <a:xfrm>
            <a:off x="1010200" y="1434950"/>
            <a:ext cx="7131300" cy="27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»"/>
              <a:defRPr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-25" y="0"/>
            <a:ext cx="9144000" cy="131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47;p8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33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5" y="0"/>
            <a:ext cx="91440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;p2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39200" y="645550"/>
            <a:ext cx="6865800" cy="19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761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1010200" y="1434950"/>
            <a:ext cx="7131300" cy="27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Char char="»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Char char="»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Char char="»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30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583323" y="645550"/>
            <a:ext cx="7930055" cy="1926300"/>
          </a:xfrm>
          <a:prstGeom prst="rect">
            <a:avLst/>
          </a:prstGeom>
        </p:spPr>
        <p:txBody>
          <a:bodyPr spcFirstLastPara="1" wrap="square" lIns="91425" tIns="91425" rIns="91425" bIns="91425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Where’s the Money?</a:t>
            </a:r>
            <a:br>
              <a:rPr lang="en" dirty="0"/>
            </a:br>
            <a:r>
              <a:rPr lang="en" sz="1600" dirty="0"/>
              <a:t>(and how do we get our Super to use it to improve education)</a:t>
            </a:r>
            <a:endParaRPr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34401-483A-4057-8723-BA654AFF5F0C}"/>
              </a:ext>
            </a:extLst>
          </p:cNvPr>
          <p:cNvSpPr txBox="1"/>
          <p:nvPr/>
        </p:nvSpPr>
        <p:spPr>
          <a:xfrm>
            <a:off x="939414" y="3348111"/>
            <a:ext cx="510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Todd Maddison</a:t>
            </a:r>
          </a:p>
          <a:p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Director of Research, Transparent California</a:t>
            </a:r>
          </a:p>
          <a:p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http://transparentcalifornia.com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BE4C0-D245-1843-FDD6-00841C67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71" y="2643131"/>
            <a:ext cx="5716058" cy="704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26958A-6AF5-6E50-1603-FF57A394D3C2}"/>
              </a:ext>
            </a:extLst>
          </p:cNvPr>
          <p:cNvSpPr txBox="1"/>
          <p:nvPr/>
        </p:nvSpPr>
        <p:spPr>
          <a:xfrm>
            <a:off x="5470634" y="3994442"/>
            <a:ext cx="28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tabLst/>
              <a:defRPr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Source Sans Pro"/>
                <a:ea typeface="Source Sans Pro"/>
                <a:sym typeface="Source Sans Pro"/>
              </a:rPr>
              <a:t>November 29th, 2023</a:t>
            </a:r>
          </a:p>
        </p:txBody>
      </p:sp>
    </p:spTree>
    <p:extLst>
      <p:ext uri="{BB962C8B-B14F-4D97-AF65-F5344CB8AC3E}">
        <p14:creationId xmlns:p14="http://schemas.microsoft.com/office/powerpoint/2010/main" val="1690208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A7D07-E30C-02F6-9816-5CAD6E8E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5" name="Google Shape;76;g81a22eed42_0_14">
            <a:extLst>
              <a:ext uri="{FF2B5EF4-FFF2-40B4-BE49-F238E27FC236}">
                <a16:creationId xmlns:a16="http://schemas.microsoft.com/office/drawing/2014/main" id="{979D1336-436B-12E0-380D-326778D555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650" y="649288"/>
            <a:ext cx="7132638" cy="6715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What Can We Do?</a:t>
            </a:r>
            <a:endParaRPr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60C85-B9B0-9956-AF81-93C22A17627F}"/>
              </a:ext>
            </a:extLst>
          </p:cNvPr>
          <p:cNvSpPr txBox="1"/>
          <p:nvPr/>
        </p:nvSpPr>
        <p:spPr>
          <a:xfrm>
            <a:off x="626679" y="2187029"/>
            <a:ext cx="7890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What can a school board do?</a:t>
            </a:r>
          </a:p>
        </p:txBody>
      </p:sp>
    </p:spTree>
    <p:extLst>
      <p:ext uri="{BB962C8B-B14F-4D97-AF65-F5344CB8AC3E}">
        <p14:creationId xmlns:p14="http://schemas.microsoft.com/office/powerpoint/2010/main" val="30300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A7D07-E30C-02F6-9816-5CAD6E8E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5" name="Google Shape;76;g81a22eed42_0_14">
            <a:extLst>
              <a:ext uri="{FF2B5EF4-FFF2-40B4-BE49-F238E27FC236}">
                <a16:creationId xmlns:a16="http://schemas.microsoft.com/office/drawing/2014/main" id="{979D1336-436B-12E0-380D-326778D555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650" y="649288"/>
            <a:ext cx="7132638" cy="6715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What Can We Do?</a:t>
            </a:r>
            <a:endParaRPr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C0CCD-3840-CDEC-7EB9-3291361D5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10" y="1403554"/>
            <a:ext cx="2881805" cy="1956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F84A49-F704-EBB1-4026-BC7BE9682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930" y="1515393"/>
            <a:ext cx="3508322" cy="2084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889C7B-6593-20C5-F0E2-4A6A27179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962" y="2839152"/>
            <a:ext cx="3603190" cy="154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A7D07-E30C-02F6-9816-5CAD6E8E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5" name="Google Shape;76;g81a22eed42_0_14">
            <a:extLst>
              <a:ext uri="{FF2B5EF4-FFF2-40B4-BE49-F238E27FC236}">
                <a16:creationId xmlns:a16="http://schemas.microsoft.com/office/drawing/2014/main" id="{979D1336-436B-12E0-380D-326778D555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650" y="649288"/>
            <a:ext cx="7132638" cy="6715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What Can We Do?</a:t>
            </a:r>
            <a:endParaRPr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3E03C-4E6B-76AA-100B-F0C63AE44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18" y="1524724"/>
            <a:ext cx="1526392" cy="2090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76AC59-0B93-4209-5E47-646A5AA9092C}"/>
              </a:ext>
            </a:extLst>
          </p:cNvPr>
          <p:cNvSpPr txBox="1"/>
          <p:nvPr/>
        </p:nvSpPr>
        <p:spPr>
          <a:xfrm>
            <a:off x="1010922" y="3619440"/>
            <a:ext cx="151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Win!</a:t>
            </a:r>
          </a:p>
        </p:txBody>
      </p:sp>
    </p:spTree>
    <p:extLst>
      <p:ext uri="{BB962C8B-B14F-4D97-AF65-F5344CB8AC3E}">
        <p14:creationId xmlns:p14="http://schemas.microsoft.com/office/powerpoint/2010/main" val="578730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A7D07-E30C-02F6-9816-5CAD6E8E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5" name="Google Shape;76;g81a22eed42_0_14">
            <a:extLst>
              <a:ext uri="{FF2B5EF4-FFF2-40B4-BE49-F238E27FC236}">
                <a16:creationId xmlns:a16="http://schemas.microsoft.com/office/drawing/2014/main" id="{979D1336-436B-12E0-380D-326778D555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650" y="649288"/>
            <a:ext cx="7132638" cy="6715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What Can We Do?</a:t>
            </a:r>
            <a:endParaRPr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3E03C-4E6B-76AA-100B-F0C63AE44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18" y="1524724"/>
            <a:ext cx="1526392" cy="2090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D90F40-AEC1-9CAE-2F67-F096F226C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710" y="2645893"/>
            <a:ext cx="3449149" cy="1265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76AC59-0B93-4209-5E47-646A5AA9092C}"/>
              </a:ext>
            </a:extLst>
          </p:cNvPr>
          <p:cNvSpPr txBox="1"/>
          <p:nvPr/>
        </p:nvSpPr>
        <p:spPr>
          <a:xfrm>
            <a:off x="1010922" y="3619440"/>
            <a:ext cx="151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AF5984-5F9F-E97B-02A0-D5E43BC50B04}"/>
              </a:ext>
            </a:extLst>
          </p:cNvPr>
          <p:cNvSpPr txBox="1"/>
          <p:nvPr/>
        </p:nvSpPr>
        <p:spPr>
          <a:xfrm>
            <a:off x="2524710" y="3898914"/>
            <a:ext cx="3449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Win!</a:t>
            </a:r>
          </a:p>
        </p:txBody>
      </p:sp>
    </p:spTree>
    <p:extLst>
      <p:ext uri="{BB962C8B-B14F-4D97-AF65-F5344CB8AC3E}">
        <p14:creationId xmlns:p14="http://schemas.microsoft.com/office/powerpoint/2010/main" val="3865691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A7D07-E30C-02F6-9816-5CAD6E8E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5" name="Google Shape;76;g81a22eed42_0_14">
            <a:extLst>
              <a:ext uri="{FF2B5EF4-FFF2-40B4-BE49-F238E27FC236}">
                <a16:creationId xmlns:a16="http://schemas.microsoft.com/office/drawing/2014/main" id="{979D1336-436B-12E0-380D-326778D555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650" y="649288"/>
            <a:ext cx="7132638" cy="6715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What Can We Do?</a:t>
            </a:r>
            <a:endParaRPr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3E03C-4E6B-76AA-100B-F0C63AE44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18" y="1524724"/>
            <a:ext cx="1526392" cy="2090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D90F40-AEC1-9CAE-2F67-F096F226C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710" y="2645893"/>
            <a:ext cx="3449149" cy="1265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52189-9BBD-FD53-A5E2-7C2C9E00B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446" y="1515393"/>
            <a:ext cx="3298492" cy="15180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76AC59-0B93-4209-5E47-646A5AA9092C}"/>
              </a:ext>
            </a:extLst>
          </p:cNvPr>
          <p:cNvSpPr txBox="1"/>
          <p:nvPr/>
        </p:nvSpPr>
        <p:spPr>
          <a:xfrm>
            <a:off x="1010922" y="3619440"/>
            <a:ext cx="151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AF5984-5F9F-E97B-02A0-D5E43BC50B04}"/>
              </a:ext>
            </a:extLst>
          </p:cNvPr>
          <p:cNvSpPr txBox="1"/>
          <p:nvPr/>
        </p:nvSpPr>
        <p:spPr>
          <a:xfrm>
            <a:off x="2524710" y="3898914"/>
            <a:ext cx="3449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Win!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6D9DC-5FCF-0827-11F5-084B4324E90D}"/>
              </a:ext>
            </a:extLst>
          </p:cNvPr>
          <p:cNvSpPr txBox="1"/>
          <p:nvPr/>
        </p:nvSpPr>
        <p:spPr>
          <a:xfrm>
            <a:off x="5897259" y="3030560"/>
            <a:ext cx="2292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Win!</a:t>
            </a:r>
          </a:p>
        </p:txBody>
      </p:sp>
    </p:spTree>
    <p:extLst>
      <p:ext uri="{BB962C8B-B14F-4D97-AF65-F5344CB8AC3E}">
        <p14:creationId xmlns:p14="http://schemas.microsoft.com/office/powerpoint/2010/main" val="65779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1CF0-368F-4091-AE24-F4AC115D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Can We Do?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C760A-E1DC-ADD0-34C5-946B7400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5" name="Google Shape;78;g81a22eed42_0_14">
            <a:extLst>
              <a:ext uri="{FF2B5EF4-FFF2-40B4-BE49-F238E27FC236}">
                <a16:creationId xmlns:a16="http://schemas.microsoft.com/office/drawing/2014/main" id="{B1C51CAB-6817-9F85-D2CF-9101E8EE66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98267-CF95-B4D8-EC8E-879D0963A766}"/>
              </a:ext>
            </a:extLst>
          </p:cNvPr>
          <p:cNvSpPr txBox="1"/>
          <p:nvPr/>
        </p:nvSpPr>
        <p:spPr>
          <a:xfrm>
            <a:off x="2952500" y="1579324"/>
            <a:ext cx="518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0"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EF2"/>
              </a:buClr>
              <a:buSzPts val="2400"/>
              <a:tabLst/>
              <a:defRPr/>
            </a:pPr>
            <a:r>
              <a:rPr lang="en-US" sz="3600" b="1" dirty="0">
                <a:solidFill>
                  <a:schemeClr val="accent1"/>
                </a:solidFill>
                <a:latin typeface="Source Sans Pro"/>
                <a:ea typeface="Source Sans Pro"/>
                <a:sym typeface="Source Sans Pro"/>
              </a:rPr>
              <a:t>“Don’t </a:t>
            </a:r>
            <a:r>
              <a:rPr lang="en-US" sz="3600" b="1" u="sng" dirty="0">
                <a:solidFill>
                  <a:schemeClr val="accent1"/>
                </a:solidFill>
                <a:latin typeface="Source Sans Pro"/>
                <a:ea typeface="Source Sans Pro"/>
                <a:sym typeface="Source Sans Pro"/>
              </a:rPr>
              <a:t>tell</a:t>
            </a:r>
            <a:r>
              <a:rPr lang="en-US" sz="3600" b="1" dirty="0">
                <a:solidFill>
                  <a:schemeClr val="accent1"/>
                </a:solidFill>
                <a:latin typeface="Source Sans Pro"/>
                <a:ea typeface="Source Sans Pro"/>
                <a:sym typeface="Source Sans Pro"/>
              </a:rPr>
              <a:t> me what you value, show me your budget and I’ll tell </a:t>
            </a:r>
            <a:r>
              <a:rPr lang="en-US" sz="3600" b="1" u="sng" dirty="0">
                <a:solidFill>
                  <a:schemeClr val="accent1"/>
                </a:solidFill>
                <a:latin typeface="Source Sans Pro"/>
                <a:ea typeface="Source Sans Pro"/>
                <a:sym typeface="Source Sans Pro"/>
              </a:rPr>
              <a:t>you</a:t>
            </a:r>
            <a:r>
              <a:rPr lang="en-US" sz="3600" b="1" dirty="0">
                <a:solidFill>
                  <a:schemeClr val="accent1"/>
                </a:solidFill>
                <a:latin typeface="Source Sans Pro"/>
                <a:ea typeface="Source Sans Pro"/>
                <a:sym typeface="Source Sans Pro"/>
              </a:rPr>
              <a:t> what </a:t>
            </a:r>
            <a:r>
              <a:rPr lang="en-US" sz="3600" b="1" u="sng" dirty="0">
                <a:solidFill>
                  <a:schemeClr val="accent1"/>
                </a:solidFill>
                <a:latin typeface="Source Sans Pro"/>
                <a:ea typeface="Source Sans Pro"/>
                <a:sym typeface="Source Sans Pro"/>
              </a:rPr>
              <a:t>you</a:t>
            </a:r>
            <a:r>
              <a:rPr lang="en-US" sz="3600" b="1" dirty="0">
                <a:solidFill>
                  <a:schemeClr val="accent1"/>
                </a:solidFill>
                <a:latin typeface="Source Sans Pro"/>
                <a:ea typeface="Source Sans Pro"/>
                <a:sym typeface="Source Sans Pro"/>
              </a:rPr>
              <a:t> value.”</a:t>
            </a:r>
          </a:p>
          <a:p>
            <a:pPr marL="5334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tabLst/>
              <a:defRPr/>
            </a:pPr>
            <a:endParaRPr lang="en-US" sz="1800" dirty="0">
              <a:solidFill>
                <a:srgbClr val="25516C"/>
              </a:solidFill>
              <a:latin typeface="Source Sans Pro"/>
              <a:ea typeface="Source Sans Pro"/>
              <a:sym typeface="Source Sans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D41274-AB03-4FE4-F47E-BCC12C439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51" y="1999076"/>
            <a:ext cx="2006334" cy="23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1139200" y="1124292"/>
            <a:ext cx="6865800" cy="144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34401-483A-4057-8723-BA654AFF5F0C}"/>
              </a:ext>
            </a:extLst>
          </p:cNvPr>
          <p:cNvSpPr txBox="1"/>
          <p:nvPr/>
        </p:nvSpPr>
        <p:spPr>
          <a:xfrm>
            <a:off x="910614" y="2865711"/>
            <a:ext cx="5107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Todd Maddison</a:t>
            </a:r>
          </a:p>
          <a:p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Director of Research, Transparent California</a:t>
            </a:r>
          </a:p>
          <a:p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todd@transparentcalifornia.com  </a:t>
            </a:r>
            <a:b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http://transparentcalifornia.com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A3062-30A9-620F-5FD0-F372D76D9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9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1a22eed42_0_14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Where’s the Money?</a:t>
            </a:r>
            <a:endParaRPr sz="3000" dirty="0"/>
          </a:p>
        </p:txBody>
      </p:sp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7BBE3-B6BB-EA0C-A0CB-33DF603BD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950217-CD1D-58E3-28F4-CB72D595393B}"/>
              </a:ext>
            </a:extLst>
          </p:cNvPr>
          <p:cNvSpPr txBox="1"/>
          <p:nvPr/>
        </p:nvSpPr>
        <p:spPr>
          <a:xfrm>
            <a:off x="653255" y="1940162"/>
            <a:ext cx="783748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6200"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EF2"/>
              </a:buClr>
              <a:buSzPts val="2400"/>
              <a:tabLst/>
              <a:defRPr/>
            </a:pPr>
            <a:r>
              <a:rPr lang="en-US" sz="8800" b="1" dirty="0">
                <a:solidFill>
                  <a:srgbClr val="FF0000"/>
                </a:solidFill>
                <a:latin typeface="Source Sans Pro"/>
                <a:ea typeface="Source Sans Pro"/>
                <a:sym typeface="Source Sans Pro"/>
              </a:rPr>
              <a:t>$129.2 Billion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9240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1a22eed42_0_14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Where’s the Money?</a:t>
            </a:r>
            <a:endParaRPr sz="3000" dirty="0"/>
          </a:p>
        </p:txBody>
      </p:sp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7BBE3-B6BB-EA0C-A0CB-33DF603BD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9E645-CCB3-7792-A8D7-145CDEC28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097" y="1386914"/>
            <a:ext cx="3595807" cy="2912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1a22eed42_0_14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Where’s the Money?</a:t>
            </a:r>
            <a:endParaRPr sz="3000" dirty="0"/>
          </a:p>
        </p:txBody>
      </p:sp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7BBE3-B6BB-EA0C-A0CB-33DF603BD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E1E75-F90D-5D93-B341-34451985F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39" y="1405718"/>
            <a:ext cx="4177337" cy="3009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5E5FD-6330-4F95-8B68-40E7045D078D}"/>
              </a:ext>
            </a:extLst>
          </p:cNvPr>
          <p:cNvSpPr txBox="1"/>
          <p:nvPr/>
        </p:nvSpPr>
        <p:spPr>
          <a:xfrm>
            <a:off x="5743093" y="1575415"/>
            <a:ext cx="2506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Statewide per student</a:t>
            </a:r>
          </a:p>
          <a:p>
            <a:pPr algn="ctr"/>
            <a:r>
              <a:rPr lang="en-US" sz="1800" dirty="0"/>
              <a:t>spending has risen from $9,656 in 2012 to</a:t>
            </a:r>
          </a:p>
          <a:p>
            <a:r>
              <a:rPr lang="en-US" sz="1800" dirty="0"/>
              <a:t>$21,559 in 2023.</a:t>
            </a:r>
          </a:p>
          <a:p>
            <a:endParaRPr lang="en-US" sz="1800" dirty="0"/>
          </a:p>
          <a:p>
            <a:pPr algn="ctr"/>
            <a:r>
              <a:rPr lang="en-US" sz="1800" dirty="0"/>
              <a:t>Increase rate 7.5% PER YEAR, about 2 ½ times inflation.</a:t>
            </a:r>
          </a:p>
        </p:txBody>
      </p:sp>
    </p:spTree>
    <p:extLst>
      <p:ext uri="{BB962C8B-B14F-4D97-AF65-F5344CB8AC3E}">
        <p14:creationId xmlns:p14="http://schemas.microsoft.com/office/powerpoint/2010/main" val="379056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1a22eed42_0_14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Where’s the Money?</a:t>
            </a:r>
            <a:endParaRPr sz="3000" dirty="0"/>
          </a:p>
        </p:txBody>
      </p:sp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7BBE3-B6BB-EA0C-A0CB-33DF603BD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02E3D-AD64-17CE-B254-83FE1BA2CEE4}"/>
              </a:ext>
            </a:extLst>
          </p:cNvPr>
          <p:cNvSpPr txBox="1"/>
          <p:nvPr/>
        </p:nvSpPr>
        <p:spPr>
          <a:xfrm>
            <a:off x="5808406" y="1436622"/>
            <a:ext cx="26008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Spending goes </a:t>
            </a:r>
            <a:r>
              <a:rPr lang="en-US" sz="1800" u="sng" dirty="0"/>
              <a:t>up</a:t>
            </a:r>
            <a:r>
              <a:rPr lang="en-US" sz="1800" dirty="0"/>
              <a:t>….</a:t>
            </a:r>
          </a:p>
          <a:p>
            <a:endParaRPr lang="en-US" sz="1800" dirty="0"/>
          </a:p>
          <a:p>
            <a:r>
              <a:rPr lang="en-US" sz="1800" dirty="0"/>
              <a:t>… while academic performance goes </a:t>
            </a:r>
            <a:r>
              <a:rPr lang="en-US" sz="1800" u="sng" dirty="0"/>
              <a:t>down</a:t>
            </a:r>
            <a:r>
              <a:rPr lang="en-US" sz="1800" dirty="0"/>
              <a:t>…</a:t>
            </a:r>
          </a:p>
          <a:p>
            <a:endParaRPr lang="en-US" sz="1800" dirty="0"/>
          </a:p>
          <a:p>
            <a:r>
              <a:rPr lang="en-US" sz="1800" dirty="0"/>
              <a:t>47% proficient in English, 35% proficient in Math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2B24D-8FD4-534F-A0A7-48ADDFB3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709" y="1379938"/>
            <a:ext cx="4567187" cy="30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1a22eed42_0_14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Where’s the Money?</a:t>
            </a:r>
            <a:endParaRPr sz="3000" dirty="0"/>
          </a:p>
        </p:txBody>
      </p:sp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7BBE3-B6BB-EA0C-A0CB-33DF603BD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02E3D-AD64-17CE-B254-83FE1BA2CEE4}"/>
              </a:ext>
            </a:extLst>
          </p:cNvPr>
          <p:cNvSpPr txBox="1"/>
          <p:nvPr/>
        </p:nvSpPr>
        <p:spPr>
          <a:xfrm>
            <a:off x="5879351" y="2002220"/>
            <a:ext cx="24357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86.76% of all spending went to labor costs – pay and benefits for employees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68943-499C-9A6B-C9C9-D16438300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38" y="1418705"/>
            <a:ext cx="4683016" cy="294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5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1a22eed42_0_14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Where’s the Money?</a:t>
            </a:r>
            <a:endParaRPr sz="3000" dirty="0"/>
          </a:p>
        </p:txBody>
      </p:sp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916C8-95B7-4882-8A71-175820EC6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90" y="1320124"/>
            <a:ext cx="4278420" cy="2809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7BBE3-B6BB-EA0C-A0CB-33DF603BD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076234-E205-5161-7BEC-3E032A7A4847}"/>
              </a:ext>
            </a:extLst>
          </p:cNvPr>
          <p:cNvSpPr txBox="1"/>
          <p:nvPr/>
        </p:nvSpPr>
        <p:spPr>
          <a:xfrm>
            <a:off x="622738" y="4098889"/>
            <a:ext cx="789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http://transparentcalifornia.com</a:t>
            </a:r>
          </a:p>
        </p:txBody>
      </p:sp>
    </p:spTree>
    <p:extLst>
      <p:ext uri="{BB962C8B-B14F-4D97-AF65-F5344CB8AC3E}">
        <p14:creationId xmlns:p14="http://schemas.microsoft.com/office/powerpoint/2010/main" val="185716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1a22eed42_0_14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Where’s the Money?</a:t>
            </a:r>
            <a:endParaRPr sz="3000" dirty="0"/>
          </a:p>
        </p:txBody>
      </p:sp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7BBE3-B6BB-EA0C-A0CB-33DF603BD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A275A-25B3-3A05-FD97-8622E54A0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93" y="1393271"/>
            <a:ext cx="4790764" cy="2975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C0219B-008E-A36F-C45A-4D9E26589687}"/>
              </a:ext>
            </a:extLst>
          </p:cNvPr>
          <p:cNvSpPr txBox="1"/>
          <p:nvPr/>
        </p:nvSpPr>
        <p:spPr>
          <a:xfrm>
            <a:off x="5879351" y="1576607"/>
            <a:ext cx="2435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2022 Median Total  Compensation: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Administrators: $182,713</a:t>
            </a:r>
            <a:br>
              <a:rPr lang="en-US" sz="2000" dirty="0"/>
            </a:br>
            <a:endParaRPr lang="en-US" sz="2000" dirty="0"/>
          </a:p>
          <a:p>
            <a:pPr algn="ctr"/>
            <a:r>
              <a:rPr lang="en-US" sz="2000" dirty="0"/>
              <a:t>Certificated: $133,874</a:t>
            </a:r>
          </a:p>
        </p:txBody>
      </p:sp>
    </p:spTree>
    <p:extLst>
      <p:ext uri="{BB962C8B-B14F-4D97-AF65-F5344CB8AC3E}">
        <p14:creationId xmlns:p14="http://schemas.microsoft.com/office/powerpoint/2010/main" val="138407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1a22eed42_0_14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8B155-298B-2341-3D82-B48068C52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2" y="844556"/>
            <a:ext cx="2268137" cy="279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FDDAC5-A83E-0644-925D-8DA9D1ED7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88" y="1381122"/>
            <a:ext cx="4737538" cy="3113090"/>
          </a:xfrm>
          <a:prstGeom prst="rect">
            <a:avLst/>
          </a:prstGeom>
        </p:spPr>
      </p:pic>
      <p:sp>
        <p:nvSpPr>
          <p:cNvPr id="7" name="Google Shape;76;g81a22eed42_0_14">
            <a:extLst>
              <a:ext uri="{FF2B5EF4-FFF2-40B4-BE49-F238E27FC236}">
                <a16:creationId xmlns:a16="http://schemas.microsoft.com/office/drawing/2014/main" id="{3EF99FB8-4D07-ED36-3DBA-E3D18771B3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650" y="649288"/>
            <a:ext cx="7132638" cy="6715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Where’s the Money?</a:t>
            </a:r>
            <a:endParaRPr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AB64B-169E-E9AE-B961-ACBF1097EE70}"/>
              </a:ext>
            </a:extLst>
          </p:cNvPr>
          <p:cNvSpPr txBox="1"/>
          <p:nvPr/>
        </p:nvSpPr>
        <p:spPr>
          <a:xfrm>
            <a:off x="5879351" y="1445978"/>
            <a:ext cx="2435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Pay and Benefits: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Up</a:t>
            </a:r>
            <a:br>
              <a:rPr lang="en-US" sz="2000" dirty="0"/>
            </a:br>
            <a:endParaRPr lang="en-US" sz="2000" dirty="0"/>
          </a:p>
          <a:p>
            <a:pPr algn="ctr"/>
            <a:r>
              <a:rPr lang="en-US" sz="2000" dirty="0"/>
              <a:t>Academic Performance:</a:t>
            </a:r>
            <a:br>
              <a:rPr lang="en-US" sz="2000" dirty="0"/>
            </a:br>
            <a:endParaRPr lang="en-US" sz="2000" dirty="0"/>
          </a:p>
          <a:p>
            <a:pPr algn="ctr"/>
            <a:r>
              <a:rPr lang="en-US" sz="2000" dirty="0"/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1047547745"/>
      </p:ext>
    </p:extLst>
  </p:cSld>
  <p:clrMapOvr>
    <a:masterClrMapping/>
  </p:clrMapOvr>
</p:sld>
</file>

<file path=ppt/theme/theme1.xml><?xml version="1.0" encoding="utf-8"?>
<a:theme xmlns:a="http://schemas.openxmlformats.org/drawingml/2006/main" name="Gremio template">
  <a:themeElements>
    <a:clrScheme name="Custom 347">
      <a:dk1>
        <a:srgbClr val="25516C"/>
      </a:dk1>
      <a:lt1>
        <a:srgbClr val="FFFFFF"/>
      </a:lt1>
      <a:dk2>
        <a:srgbClr val="666666"/>
      </a:dk2>
      <a:lt2>
        <a:srgbClr val="CCCCCC"/>
      </a:lt2>
      <a:accent1>
        <a:srgbClr val="00BEF2"/>
      </a:accent1>
      <a:accent2>
        <a:srgbClr val="2D82B0"/>
      </a:accent2>
      <a:accent3>
        <a:srgbClr val="25516C"/>
      </a:accent3>
      <a:accent4>
        <a:srgbClr val="67D6E9"/>
      </a:accent4>
      <a:accent5>
        <a:srgbClr val="41A2B3"/>
      </a:accent5>
      <a:accent6>
        <a:srgbClr val="0C8196"/>
      </a:accent6>
      <a:hlink>
        <a:srgbClr val="2D82B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16332</TotalTime>
  <Words>358</Words>
  <Application>Microsoft Office PowerPoint</Application>
  <PresentationFormat>On-screen Show (16:9)</PresentationFormat>
  <Paragraphs>69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Montserrat</vt:lpstr>
      <vt:lpstr>Source Sans Pro</vt:lpstr>
      <vt:lpstr>Arial</vt:lpstr>
      <vt:lpstr>Calibri</vt:lpstr>
      <vt:lpstr>Gremio template</vt:lpstr>
      <vt:lpstr>Where’s the Money? (and how do we get our Super to use it to improve education)</vt:lpstr>
      <vt:lpstr>Where’s the Money?</vt:lpstr>
      <vt:lpstr>Where’s the Money?</vt:lpstr>
      <vt:lpstr>Where’s the Money?</vt:lpstr>
      <vt:lpstr>Where’s the Money?</vt:lpstr>
      <vt:lpstr>Where’s the Money?</vt:lpstr>
      <vt:lpstr>Where’s the Money?</vt:lpstr>
      <vt:lpstr>Where’s the Money?</vt:lpstr>
      <vt:lpstr>Where’s the Money?</vt:lpstr>
      <vt:lpstr>What Can We Do?</vt:lpstr>
      <vt:lpstr>What Can We Do?</vt:lpstr>
      <vt:lpstr>What Can We Do?</vt:lpstr>
      <vt:lpstr>What Can We Do?</vt:lpstr>
      <vt:lpstr>What Can We Do?</vt:lpstr>
      <vt:lpstr>What Can We Do?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Sunshine Week 2020: California Public Records Act, Transparent California and more</dc:title>
  <dc:creator>Megan Heryet</dc:creator>
  <cp:lastModifiedBy>Todd Maddison</cp:lastModifiedBy>
  <cp:revision>134</cp:revision>
  <cp:lastPrinted>2023-03-08T15:23:52Z</cp:lastPrinted>
  <dcterms:modified xsi:type="dcterms:W3CDTF">2023-11-27T17:11:24Z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0x010100C6C101BFC517734A800571ED0B41C938</vt:lpwstr>
  </property>
</Properties>
</file>