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layfair Display" pitchFamily="2" charset="77"/>
      <p:regular r:id="rId24"/>
      <p:bold r:id="rId25"/>
      <p:italic r:id="rId26"/>
      <p:boldItalic r:id="rId27"/>
    </p:embeddedFont>
    <p:embeddedFont>
      <p:font typeface="Playfair Display Italics" pitchFamily="2" charset="77"/>
      <p:regular r:id="rId28"/>
      <p:italic r:id="rId29"/>
    </p:embeddedFont>
    <p:embeddedFont>
      <p:font typeface="Public Sans" pitchFamily="2" charset="77"/>
      <p:regular r:id="rId30"/>
    </p:embeddedFont>
    <p:embeddedFont>
      <p:font typeface="Public Sans Bold" pitchFamily="2" charset="77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06882" y="4728792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BUDGETING FOR SCHOOL BOARD MEMBERS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0974" y="2332416"/>
            <a:ext cx="16408332" cy="2084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0"/>
              </a:lnSpc>
            </a:pPr>
            <a:r>
              <a:rPr lang="en-US" sz="16758" spc="83">
                <a:solidFill>
                  <a:srgbClr val="2B2C30"/>
                </a:solidFill>
                <a:latin typeface="Playfair Display"/>
              </a:rPr>
              <a:t>Budget 101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041005"/>
            <a:ext cx="7862435" cy="13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</a:rPr>
              <a:t>Whitney Marsh</a:t>
            </a:r>
          </a:p>
          <a:p>
            <a:pPr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</a:rPr>
              <a:t>Consultant, Education Policy and Budget </a:t>
            </a:r>
          </a:p>
          <a:p>
            <a:pPr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</a:rPr>
              <a:t>4 December,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STATE TRENDS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53" y="1288960"/>
            <a:ext cx="10534694" cy="912451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DISRTICT BUDGET PROCESS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0" y="4149648"/>
            <a:ext cx="3086100" cy="431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Enrollment and revenue projections</a:t>
            </a:r>
          </a:p>
          <a:p>
            <a:pPr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88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Staffing and salary estimates</a:t>
            </a:r>
          </a:p>
          <a:p>
            <a:pPr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88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New programs and initiatives</a:t>
            </a:r>
          </a:p>
          <a:p>
            <a:pPr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 algn="l"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00" y="32161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900">
                <a:solidFill>
                  <a:srgbClr val="2B2C30"/>
                </a:solidFill>
                <a:latin typeface="Playfair Display Italics"/>
              </a:rPr>
              <a:t>Budget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20000" y="36352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B2C30"/>
                </a:solidFill>
                <a:latin typeface="Public Sans Bold"/>
              </a:rPr>
              <a:t>Q3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6871" y="4149648"/>
            <a:ext cx="3086100" cy="21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Get feedback from principals and families. </a:t>
            </a:r>
          </a:p>
          <a:p>
            <a:pPr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Provide specific means for school community to weigh in on district priorities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6800" y="32161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900">
                <a:solidFill>
                  <a:srgbClr val="2B2C30"/>
                </a:solidFill>
                <a:latin typeface="Playfair Display Italics"/>
              </a:rPr>
              <a:t>Engage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0" y="36352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B2C30"/>
                </a:solidFill>
                <a:latin typeface="Public Sans Bold"/>
              </a:rPr>
              <a:t>Q1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43400" y="4149648"/>
            <a:ext cx="3086100" cy="32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 dirty="0">
                <a:solidFill>
                  <a:srgbClr val="2B2C30"/>
                </a:solidFill>
                <a:latin typeface="Public Sans"/>
              </a:rPr>
              <a:t>Review:</a:t>
            </a:r>
          </a:p>
          <a:p>
            <a:pPr>
              <a:lnSpc>
                <a:spcPts val="2880"/>
              </a:lnSpc>
            </a:pPr>
            <a:r>
              <a:rPr lang="en-US" sz="1800" dirty="0">
                <a:solidFill>
                  <a:srgbClr val="2B2C30"/>
                </a:solidFill>
                <a:latin typeface="Public Sans"/>
              </a:rPr>
              <a:t>Current and prior year spending compared to projections</a:t>
            </a:r>
          </a:p>
          <a:p>
            <a:pPr>
              <a:lnSpc>
                <a:spcPts val="2880"/>
              </a:lnSpc>
            </a:pPr>
            <a:endParaRPr lang="en-US" sz="1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880"/>
              </a:lnSpc>
            </a:pPr>
            <a:r>
              <a:rPr lang="en-US" sz="1800" dirty="0">
                <a:solidFill>
                  <a:srgbClr val="2B2C30"/>
                </a:solidFill>
                <a:latin typeface="Public Sans"/>
              </a:rPr>
              <a:t>Current programs ROI</a:t>
            </a:r>
          </a:p>
          <a:p>
            <a:pPr>
              <a:lnSpc>
                <a:spcPts val="2880"/>
              </a:lnSpc>
            </a:pPr>
            <a:endParaRPr lang="en-US" sz="1800" dirty="0">
              <a:solidFill>
                <a:srgbClr val="2B2C30"/>
              </a:solidFill>
              <a:latin typeface="Public Sans"/>
            </a:endParaRPr>
          </a:p>
          <a:p>
            <a:pPr algn="l">
              <a:lnSpc>
                <a:spcPts val="2880"/>
              </a:lnSpc>
            </a:pPr>
            <a:r>
              <a:rPr lang="en-US" sz="1800" dirty="0">
                <a:solidFill>
                  <a:srgbClr val="2B2C30"/>
                </a:solidFill>
                <a:latin typeface="Public Sans"/>
              </a:rPr>
              <a:t>District priorities in strategic plan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43400" y="32161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900">
                <a:solidFill>
                  <a:srgbClr val="2B2C30"/>
                </a:solidFill>
                <a:latin typeface="Playfair Display Italics"/>
              </a:rPr>
              <a:t>Plan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43400" y="36352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B2C30"/>
                </a:solidFill>
                <a:latin typeface="Public Sans Bold"/>
              </a:rPr>
              <a:t>Q2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96600" y="4149648"/>
            <a:ext cx="3086100" cy="21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Budget hearings</a:t>
            </a:r>
          </a:p>
          <a:p>
            <a:pPr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88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Adopted budget due to ADE July 15</a:t>
            </a:r>
          </a:p>
          <a:p>
            <a:pPr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 algn="l"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896600" y="32161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900">
                <a:solidFill>
                  <a:srgbClr val="2B2C30"/>
                </a:solidFill>
                <a:latin typeface="Playfair Display Italics"/>
              </a:rPr>
              <a:t>Adopt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96600" y="36352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B2C30"/>
                </a:solidFill>
                <a:latin typeface="Public Sans Bold"/>
              </a:rPr>
              <a:t>Q4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73200" y="4149648"/>
            <a:ext cx="3086100" cy="178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Assess end of year data </a:t>
            </a:r>
          </a:p>
          <a:p>
            <a:pPr>
              <a:lnSpc>
                <a:spcPts val="288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Prepare annual reports for submission to ADE by October 15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73200" y="32161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900">
                <a:solidFill>
                  <a:srgbClr val="2B2C30"/>
                </a:solidFill>
                <a:latin typeface="Playfair Display Italics"/>
              </a:rPr>
              <a:t>Report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173200" y="3635298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B2C30"/>
                </a:solidFill>
                <a:latin typeface="Public Sans Bold"/>
              </a:rPr>
              <a:t>Q1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343400" y="2756663"/>
            <a:ext cx="138677" cy="13867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C3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2756663"/>
            <a:ext cx="138677" cy="13867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C3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620000" y="2756663"/>
            <a:ext cx="138677" cy="13867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C3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896600" y="2756663"/>
            <a:ext cx="138677" cy="138677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C3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173200" y="2756663"/>
            <a:ext cx="138677" cy="13867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C3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>
            <a:off x="1127760" y="2821239"/>
            <a:ext cx="17396401" cy="0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Freeform 35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 dirty="0">
                <a:solidFill>
                  <a:srgbClr val="DDE3EE"/>
                </a:solidFill>
                <a:latin typeface="Public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DISTRICT BUDGETING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689" y="2312790"/>
            <a:ext cx="7926948" cy="4984750"/>
            <a:chOff x="0" y="0"/>
            <a:chExt cx="10569263" cy="6646334"/>
          </a:xfrm>
        </p:grpSpPr>
        <p:sp>
          <p:nvSpPr>
            <p:cNvPr id="5" name="TextBox 5"/>
            <p:cNvSpPr txBox="1"/>
            <p:nvPr/>
          </p:nvSpPr>
          <p:spPr>
            <a:xfrm>
              <a:off x="0" y="-85725"/>
              <a:ext cx="10502912" cy="4832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99" dirty="0">
                  <a:solidFill>
                    <a:srgbClr val="2B2C30"/>
                  </a:solidFill>
                  <a:latin typeface="Public Sans"/>
                </a:rPr>
                <a:t>Centralized v. Decentralized Spending Models</a:t>
              </a:r>
            </a:p>
            <a:p>
              <a:pPr>
                <a:lnSpc>
                  <a:spcPts val="4199"/>
                </a:lnSpc>
              </a:pPr>
              <a:endParaRPr lang="en-US" sz="2799" dirty="0">
                <a:solidFill>
                  <a:srgbClr val="2B2C30"/>
                </a:solidFill>
                <a:latin typeface="Public Sans"/>
              </a:endParaRPr>
            </a:p>
            <a:p>
              <a:pPr>
                <a:lnSpc>
                  <a:spcPts val="4199"/>
                </a:lnSpc>
              </a:pPr>
              <a:r>
                <a:rPr lang="en-US" sz="2799" dirty="0">
                  <a:solidFill>
                    <a:srgbClr val="2B2C30"/>
                  </a:solidFill>
                  <a:latin typeface="Public Sans"/>
                </a:rPr>
                <a:t>Centralized determined at the district-level, based on ratios and allocation </a:t>
              </a:r>
            </a:p>
            <a:p>
              <a:pPr>
                <a:lnSpc>
                  <a:spcPts val="4199"/>
                </a:lnSpc>
              </a:pPr>
              <a:endParaRPr lang="en-US" sz="2799" dirty="0">
                <a:solidFill>
                  <a:srgbClr val="2B2C30"/>
                </a:solidFill>
                <a:latin typeface="Public Sans"/>
              </a:endParaRPr>
            </a:p>
            <a:p>
              <a:pPr>
                <a:lnSpc>
                  <a:spcPts val="4199"/>
                </a:lnSpc>
              </a:pPr>
              <a:r>
                <a:rPr lang="en-US" sz="2799" dirty="0">
                  <a:solidFill>
                    <a:srgbClr val="2B2C30"/>
                  </a:solidFill>
                  <a:latin typeface="Public Sans"/>
                </a:rPr>
                <a:t>Decentralized budget process give school leaders more input into the budget process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353685"/>
              <a:ext cx="10569263" cy="1292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 Bold"/>
                </a:rPr>
                <a:t>Strategy-driven / Student-centered / School-based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333265" y="1402038"/>
            <a:ext cx="6552408" cy="4317083"/>
            <a:chOff x="0" y="0"/>
            <a:chExt cx="8736544" cy="575611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7501" r="7501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 dirty="0">
                <a:solidFill>
                  <a:srgbClr val="DDE3EE"/>
                </a:solidFill>
                <a:latin typeface="Public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960963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2899" spc="14">
                <a:solidFill>
                  <a:srgbClr val="2B2C30"/>
                </a:solidFill>
                <a:latin typeface="Playfair Display Italics"/>
              </a:rPr>
              <a:t>Classroom Spending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76274" y="4960963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2899" spc="14">
                <a:solidFill>
                  <a:srgbClr val="2B2C30"/>
                </a:solidFill>
                <a:latin typeface="Playfair Display Italics"/>
              </a:rPr>
              <a:t>Administration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28458" y="4960963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2899" spc="14">
                <a:solidFill>
                  <a:srgbClr val="2B2C30"/>
                </a:solidFill>
                <a:latin typeface="Playfair Display Italics"/>
              </a:rPr>
              <a:t>Facilties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97641" y="4960963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2899" spc="14">
                <a:solidFill>
                  <a:srgbClr val="2B2C30"/>
                </a:solidFill>
                <a:latin typeface="Playfair Display Italics"/>
              </a:rPr>
              <a:t>Other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PRIMARY COMPONENTS OF SCHOOL BUDGETS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16407" y="5324945"/>
            <a:ext cx="3773952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2B2C30"/>
                </a:solidFill>
                <a:latin typeface="Public Sans Bold"/>
              </a:rPr>
              <a:t>Curriculum and Instruction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76274" y="5324945"/>
            <a:ext cx="377205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2B2C30"/>
                </a:solidFill>
                <a:latin typeface="Public Sans Bold"/>
              </a:rPr>
              <a:t>Central Office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34247" y="5324945"/>
            <a:ext cx="377205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2B2C30"/>
                </a:solidFill>
                <a:latin typeface="Public Sans Bold"/>
              </a:rPr>
              <a:t>Plant Operations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92219" y="5324945"/>
            <a:ext cx="3767081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2B2C30"/>
                </a:solidFill>
                <a:latin typeface="Public Sans Bold"/>
              </a:rPr>
              <a:t>Transportation and Food Service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6871" y="6349200"/>
            <a:ext cx="3773952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"/>
              </a:rPr>
              <a:t>Teachers, instructional staff and support, student support, counselors, special education specialists, aids, athletics, librarians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76274" y="5939625"/>
            <a:ext cx="3772057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Superintendents, principals, accounting, HR, governing board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34247" y="5939625"/>
            <a:ext cx="3772057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Building maintenance, energy, groundskeeping, security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92219" y="6425400"/>
            <a:ext cx="3767081" cy="156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Buses, gas, transporting students</a:t>
            </a:r>
          </a:p>
          <a:p>
            <a:pPr>
              <a:lnSpc>
                <a:spcPts val="252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2B2C30"/>
                </a:solidFill>
                <a:latin typeface="Public Sans"/>
              </a:rPr>
              <a:t>Food supplies, transporting and serving meals</a:t>
            </a:r>
          </a:p>
          <a:p>
            <a:pPr>
              <a:lnSpc>
                <a:spcPts val="2520"/>
              </a:lnSpc>
            </a:pPr>
            <a:endParaRPr lang="en-US" sz="1800">
              <a:solidFill>
                <a:srgbClr val="2B2C30"/>
              </a:solidFill>
              <a:latin typeface="Public Sa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28700" y="2832411"/>
            <a:ext cx="8824332" cy="1669217"/>
            <a:chOff x="0" y="0"/>
            <a:chExt cx="4058845" cy="7677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58845" cy="767774"/>
            </a:xfrm>
            <a:custGeom>
              <a:avLst/>
              <a:gdLst/>
              <a:ahLst/>
              <a:cxnLst/>
              <a:rect l="l" t="t" r="r" b="b"/>
              <a:pathLst>
                <a:path w="4058845" h="767774">
                  <a:moveTo>
                    <a:pt x="0" y="0"/>
                  </a:moveTo>
                  <a:lnTo>
                    <a:pt x="4058845" y="0"/>
                  </a:lnTo>
                  <a:lnTo>
                    <a:pt x="4058845" y="767774"/>
                  </a:lnTo>
                  <a:lnTo>
                    <a:pt x="0" y="7677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4058845" cy="796349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042179" y="2496927"/>
            <a:ext cx="6217121" cy="2223000"/>
            <a:chOff x="0" y="0"/>
            <a:chExt cx="2859631" cy="10224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59631" cy="1022492"/>
            </a:xfrm>
            <a:custGeom>
              <a:avLst/>
              <a:gdLst/>
              <a:ahLst/>
              <a:cxnLst/>
              <a:rect l="l" t="t" r="r" b="b"/>
              <a:pathLst>
                <a:path w="2859631" h="1022492">
                  <a:moveTo>
                    <a:pt x="0" y="0"/>
                  </a:moveTo>
                  <a:lnTo>
                    <a:pt x="2859631" y="0"/>
                  </a:lnTo>
                  <a:lnTo>
                    <a:pt x="2859631" y="1022492"/>
                  </a:lnTo>
                  <a:lnTo>
                    <a:pt x="0" y="10224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859631" cy="1051067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81739" y="2450622"/>
            <a:ext cx="3108620" cy="1849433"/>
            <a:chOff x="0" y="0"/>
            <a:chExt cx="4144827" cy="2465911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 t="5435" b="5435"/>
            <a:stretch>
              <a:fillRect/>
            </a:stretch>
          </p:blipFill>
          <p:spPr>
            <a:xfrm>
              <a:off x="0" y="0"/>
              <a:ext cx="4144827" cy="2465911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5217457" y="2450622"/>
            <a:ext cx="3339476" cy="1849433"/>
            <a:chOff x="0" y="0"/>
            <a:chExt cx="4452634" cy="2465911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/>
            <a:srcRect t="8438" b="8438"/>
            <a:stretch>
              <a:fillRect/>
            </a:stretch>
          </p:blipFill>
          <p:spPr>
            <a:xfrm>
              <a:off x="0" y="0"/>
              <a:ext cx="4452634" cy="2465911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8937933" y="2030751"/>
            <a:ext cx="2282342" cy="2269305"/>
            <a:chOff x="0" y="0"/>
            <a:chExt cx="3043123" cy="3025740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/>
            <a:srcRect l="16496" r="16496"/>
            <a:stretch>
              <a:fillRect/>
            </a:stretch>
          </p:blipFill>
          <p:spPr>
            <a:xfrm>
              <a:off x="0" y="0"/>
              <a:ext cx="3043123" cy="3025740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1598134" y="2697501"/>
            <a:ext cx="5371480" cy="1804127"/>
            <a:chOff x="0" y="0"/>
            <a:chExt cx="7161973" cy="2405503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/>
            <a:srcRect t="27608" b="27608"/>
            <a:stretch>
              <a:fillRect/>
            </a:stretch>
          </p:blipFill>
          <p:spPr>
            <a:xfrm>
              <a:off x="0" y="0"/>
              <a:ext cx="7161973" cy="2405503"/>
            </a:xfrm>
            <a:prstGeom prst="rect">
              <a:avLst/>
            </a:prstGeom>
          </p:spPr>
        </p:pic>
      </p:grpSp>
      <p:sp>
        <p:nvSpPr>
          <p:cNvPr id="30" name="Freeform 30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 dirty="0">
                <a:solidFill>
                  <a:srgbClr val="DDE3EE"/>
                </a:solidFill>
                <a:latin typeface="Public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SPENDING BY CATEGORY</a:t>
            </a:r>
          </a:p>
        </p:txBody>
      </p:sp>
      <p:sp>
        <p:nvSpPr>
          <p:cNvPr id="4" name="Freeform 4"/>
          <p:cNvSpPr/>
          <p:nvPr/>
        </p:nvSpPr>
        <p:spPr>
          <a:xfrm>
            <a:off x="16644057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681468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14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118" y="1469865"/>
            <a:ext cx="10497764" cy="8452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2BE085-681A-3661-B9CB-947F41AB3BA2}"/>
              </a:ext>
            </a:extLst>
          </p:cNvPr>
          <p:cNvSpPr txBox="1"/>
          <p:nvPr/>
        </p:nvSpPr>
        <p:spPr>
          <a:xfrm>
            <a:off x="9296400" y="2044388"/>
            <a:ext cx="2057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Public Sans"/>
              </a:rPr>
              <a:t>Transportation 4.3% 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2162495"/>
            <a:ext cx="16027662" cy="867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7663" lvl="1" indent="-458831">
              <a:lnSpc>
                <a:spcPts val="5525"/>
              </a:lnSpc>
              <a:buFont typeface="Arial"/>
              <a:buChar char="•"/>
            </a:pPr>
            <a:r>
              <a:rPr lang="en-US" sz="4250" spc="21">
                <a:solidFill>
                  <a:srgbClr val="2B2C30"/>
                </a:solidFill>
                <a:latin typeface="Playfair Display"/>
              </a:rPr>
              <a:t>What are school, district and state enrollment trends?</a:t>
            </a:r>
          </a:p>
          <a:p>
            <a:pPr marL="917663" lvl="1" indent="-458831">
              <a:lnSpc>
                <a:spcPts val="5525"/>
              </a:lnSpc>
              <a:buFont typeface="Arial"/>
              <a:buChar char="•"/>
            </a:pPr>
            <a:r>
              <a:rPr lang="en-US" sz="4250" spc="21">
                <a:solidFill>
                  <a:srgbClr val="2B2C30"/>
                </a:solidFill>
                <a:latin typeface="Playfair Display"/>
              </a:rPr>
              <a:t>How accurate have our ADM projections been?</a:t>
            </a:r>
          </a:p>
          <a:p>
            <a:pPr marL="917663" lvl="1" indent="-458831">
              <a:lnSpc>
                <a:spcPts val="5525"/>
              </a:lnSpc>
              <a:buFont typeface="Arial"/>
              <a:buChar char="•"/>
            </a:pPr>
            <a:r>
              <a:rPr lang="en-US" sz="4250" spc="21">
                <a:solidFill>
                  <a:srgbClr val="2B2C30"/>
                </a:solidFill>
                <a:latin typeface="Playfair Display"/>
              </a:rPr>
              <a:t>How does our property tax collections compare over 5 years?</a:t>
            </a:r>
          </a:p>
          <a:p>
            <a:pPr marL="917663" lvl="1" indent="-458831">
              <a:lnSpc>
                <a:spcPts val="5525"/>
              </a:lnSpc>
              <a:buFont typeface="Arial"/>
              <a:buChar char="•"/>
            </a:pPr>
            <a:r>
              <a:rPr lang="en-US" sz="4250" spc="21">
                <a:solidFill>
                  <a:srgbClr val="2B2C30"/>
                </a:solidFill>
                <a:latin typeface="Playfair Display"/>
              </a:rPr>
              <a:t>What major facilities projects do we foresee? </a:t>
            </a:r>
          </a:p>
          <a:p>
            <a:pPr marL="917663" lvl="1" indent="-458831">
              <a:lnSpc>
                <a:spcPts val="5525"/>
              </a:lnSpc>
              <a:buFont typeface="Arial"/>
              <a:buChar char="•"/>
            </a:pPr>
            <a:r>
              <a:rPr lang="en-US" sz="4250" spc="21">
                <a:solidFill>
                  <a:srgbClr val="2B2C30"/>
                </a:solidFill>
                <a:latin typeface="Playfair Display"/>
              </a:rPr>
              <a:t>How does our employee compensation compare?</a:t>
            </a:r>
          </a:p>
          <a:p>
            <a:pPr marL="917663" lvl="1" indent="-458831">
              <a:lnSpc>
                <a:spcPts val="5525"/>
              </a:lnSpc>
              <a:buFont typeface="Arial"/>
              <a:buChar char="•"/>
            </a:pPr>
            <a:r>
              <a:rPr lang="en-US" sz="4250" spc="21">
                <a:solidFill>
                  <a:srgbClr val="2B2C30"/>
                </a:solidFill>
                <a:latin typeface="Playfair Display"/>
              </a:rPr>
              <a:t>What is our employee retention rate?</a:t>
            </a:r>
          </a:p>
          <a:p>
            <a:pPr marL="917663" lvl="1" indent="-458831">
              <a:lnSpc>
                <a:spcPts val="5525"/>
              </a:lnSpc>
              <a:buFont typeface="Arial"/>
              <a:buChar char="•"/>
            </a:pPr>
            <a:r>
              <a:rPr lang="en-US" sz="4250" spc="21">
                <a:solidFill>
                  <a:srgbClr val="2B2C30"/>
                </a:solidFill>
                <a:latin typeface="Playfair Display"/>
              </a:rPr>
              <a:t>How does school-level spending compare within the district?</a:t>
            </a:r>
          </a:p>
          <a:p>
            <a:pPr marL="917663" lvl="1" indent="-458831">
              <a:lnSpc>
                <a:spcPts val="5525"/>
              </a:lnSpc>
              <a:buFont typeface="Arial"/>
              <a:buChar char="•"/>
            </a:pPr>
            <a:r>
              <a:rPr lang="en-US" sz="4250" spc="21">
                <a:solidFill>
                  <a:srgbClr val="2B2C30"/>
                </a:solidFill>
                <a:latin typeface="Playfair Display"/>
              </a:rPr>
              <a:t>What is driving spending differences between schools?</a:t>
            </a:r>
          </a:p>
          <a:p>
            <a:pPr marL="917663" lvl="1" indent="-458831">
              <a:lnSpc>
                <a:spcPts val="5525"/>
              </a:lnSpc>
              <a:buFont typeface="Arial"/>
              <a:buChar char="•"/>
            </a:pPr>
            <a:r>
              <a:rPr lang="en-US" sz="4250" spc="21">
                <a:solidFill>
                  <a:srgbClr val="2B2C30"/>
                </a:solidFill>
                <a:latin typeface="Playfair Display"/>
              </a:rPr>
              <a:t>What are the correlations between spending and student outcomes?</a:t>
            </a:r>
          </a:p>
          <a:p>
            <a:pPr>
              <a:lnSpc>
                <a:spcPts val="6435"/>
              </a:lnSpc>
            </a:pPr>
            <a:endParaRPr lang="en-US" sz="4250" spc="21">
              <a:solidFill>
                <a:srgbClr val="2B2C30"/>
              </a:solidFill>
              <a:latin typeface="Playfair Display"/>
            </a:endParaRPr>
          </a:p>
          <a:p>
            <a:pPr>
              <a:lnSpc>
                <a:spcPts val="7345"/>
              </a:lnSpc>
            </a:pPr>
            <a:endParaRPr lang="en-US" sz="4250" spc="21">
              <a:solidFill>
                <a:srgbClr val="2B2C30"/>
              </a:solidFill>
              <a:latin typeface="Playfair Displa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QUESTIONS TO ASK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WHAT’S NEXT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689" y="2122290"/>
            <a:ext cx="7877184" cy="258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Expiring COVID relief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Proposition 123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Aggregate expenditure limit 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National enrollment declines</a:t>
            </a:r>
          </a:p>
        </p:txBody>
      </p:sp>
      <p:sp>
        <p:nvSpPr>
          <p:cNvPr id="5" name="Freeform 5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1796696"/>
            <a:ext cx="9509685" cy="459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</a:rPr>
              <a:t>“There are no solutions, only trade offs.”</a:t>
            </a:r>
          </a:p>
          <a:p>
            <a:pPr algn="just">
              <a:lnSpc>
                <a:spcPts val="5135"/>
              </a:lnSpc>
            </a:pPr>
            <a:r>
              <a:rPr lang="en-US" sz="3950" spc="19">
                <a:solidFill>
                  <a:srgbClr val="2B2C30"/>
                </a:solidFill>
                <a:latin typeface="Playfair Display"/>
              </a:rPr>
              <a:t>Economist Thomas Sowell</a:t>
            </a:r>
          </a:p>
          <a:p>
            <a:pPr>
              <a:lnSpc>
                <a:spcPts val="7865"/>
              </a:lnSpc>
            </a:pPr>
            <a:endParaRPr lang="en-US" sz="3950" spc="19">
              <a:solidFill>
                <a:srgbClr val="2B2C30"/>
              </a:solidFill>
              <a:latin typeface="Playfair Display"/>
            </a:endParaRPr>
          </a:p>
          <a:p>
            <a:pPr>
              <a:lnSpc>
                <a:spcPts val="7865"/>
              </a:lnSpc>
            </a:pPr>
            <a:endParaRPr lang="en-US" sz="3950" spc="19">
              <a:solidFill>
                <a:srgbClr val="2B2C30"/>
              </a:solidFill>
              <a:latin typeface="Playfair Display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06882" y="4728792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QUESTIONS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0974" y="2332416"/>
            <a:ext cx="16408332" cy="2084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0"/>
              </a:lnSpc>
            </a:pPr>
            <a:r>
              <a:rPr lang="en-US" sz="16758" spc="83">
                <a:solidFill>
                  <a:srgbClr val="2B2C30"/>
                </a:solidFill>
                <a:latin typeface="Playfair Display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6" y="7955280"/>
            <a:ext cx="7862435" cy="13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</a:rPr>
              <a:t>Whitney Marsh</a:t>
            </a:r>
          </a:p>
          <a:p>
            <a:pPr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</a:rPr>
              <a:t>Consultant, Education Policy and Budget </a:t>
            </a:r>
          </a:p>
          <a:p>
            <a:pPr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</a:rPr>
              <a:t>4 December,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1216941"/>
            <a:ext cx="9509685" cy="574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</a:rPr>
              <a:t>“Don’t tell me what your priorities are. Show me how you spend your money and I’ll tell you what they are.”</a:t>
            </a:r>
          </a:p>
          <a:p>
            <a:pPr>
              <a:lnSpc>
                <a:spcPts val="6435"/>
              </a:lnSpc>
            </a:pPr>
            <a:r>
              <a:rPr lang="en-US" sz="4950" spc="24">
                <a:solidFill>
                  <a:srgbClr val="2B2C30"/>
                </a:solidFill>
                <a:latin typeface="Playfair Display"/>
              </a:rPr>
              <a:t>James W. Frick</a:t>
            </a:r>
          </a:p>
        </p:txBody>
      </p:sp>
      <p:sp>
        <p:nvSpPr>
          <p:cNvPr id="3" name="Freeform 3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AGENDA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689" y="2122290"/>
            <a:ext cx="7877184" cy="258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State Education Budget 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District Budget Process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Strategic Budgeting</a:t>
            </a:r>
          </a:p>
          <a:p>
            <a:pPr>
              <a:lnSpc>
                <a:spcPts val="5235"/>
              </a:lnSpc>
            </a:pPr>
            <a:endParaRPr lang="en-US" sz="2799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STATE BUDGET PROCESS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33265" y="1402038"/>
            <a:ext cx="6552408" cy="4317083"/>
            <a:chOff x="0" y="0"/>
            <a:chExt cx="8736544" cy="575611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6076" b="6076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28689" y="2312790"/>
            <a:ext cx="7926948" cy="10223500"/>
            <a:chOff x="0" y="0"/>
            <a:chExt cx="10569263" cy="1363133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85725"/>
              <a:ext cx="10502912" cy="11817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</a:rPr>
                <a:t>Annual budget process  FY July 1 - June 30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</a:rPr>
                <a:t>State agencies prepare requests and submit to the Governor by Sept 1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</a:rPr>
                <a:t>Governor submits a budget proposal to the legislature in January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</a:rPr>
                <a:t>Legislative budget office produces baseline including ongoing costs and revenue projections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</a:rPr>
                <a:t>Legislature must act to revise specific portions of the K12 formula and may make other changes in the General Appropriations Act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</a:rPr>
                <a:t>Once approved by the legislature, the budget bill goes to the Governor for signature</a:t>
              </a:r>
            </a:p>
            <a:p>
              <a:pPr>
                <a:lnSpc>
                  <a:spcPts val="4199"/>
                </a:lnSpc>
              </a:pPr>
              <a:endParaRPr lang="en-US" sz="2799">
                <a:solidFill>
                  <a:srgbClr val="2B2C30"/>
                </a:solidFill>
                <a:latin typeface="Public Sans"/>
              </a:endParaRPr>
            </a:p>
            <a:p>
              <a:pPr>
                <a:lnSpc>
                  <a:spcPts val="4199"/>
                </a:lnSpc>
              </a:pPr>
              <a:endParaRPr lang="en-US" sz="2799">
                <a:solidFill>
                  <a:srgbClr val="2B2C30"/>
                </a:solidFill>
                <a:latin typeface="Public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338685"/>
              <a:ext cx="10569263" cy="1292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 Bold"/>
                </a:rPr>
                <a:t>Analytics-driven / User-friendly / Cloud-based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 Bold"/>
                </a:rPr>
                <a:t>AI-powered / Scalable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BY THE NUMBERS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033253"/>
            <a:ext cx="3761659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4100" spc="20">
                <a:solidFill>
                  <a:srgbClr val="2B2C30"/>
                </a:solidFill>
                <a:latin typeface="Playfair Display Italics"/>
              </a:rPr>
              <a:t>students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716634"/>
            <a:ext cx="3761659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4100" spc="20">
                <a:solidFill>
                  <a:srgbClr val="2B2C30"/>
                </a:solidFill>
                <a:latin typeface="Playfair Display Italics"/>
              </a:rPr>
              <a:t>teachers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9164" y="4876531"/>
            <a:ext cx="3761659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4100" spc="20">
                <a:solidFill>
                  <a:srgbClr val="2B2C30"/>
                </a:solidFill>
                <a:latin typeface="Playfair Display Italics"/>
              </a:rPr>
              <a:t>formula funding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9164" y="8559912"/>
            <a:ext cx="3761659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4100" spc="20">
                <a:solidFill>
                  <a:srgbClr val="2B2C30"/>
                </a:solidFill>
                <a:latin typeface="Playfair Display Italics"/>
              </a:rPr>
              <a:t>per student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88567" y="3033253"/>
            <a:ext cx="3761659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4100" spc="20">
                <a:solidFill>
                  <a:srgbClr val="2B2C30"/>
                </a:solidFill>
                <a:latin typeface="Playfair Display Italics"/>
              </a:rPr>
              <a:t>all funding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88567" y="6716634"/>
            <a:ext cx="3761659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4100" spc="20">
                <a:solidFill>
                  <a:srgbClr val="2B2C30"/>
                </a:solidFill>
                <a:latin typeface="Playfair Display Italics"/>
              </a:rPr>
              <a:t>avg experience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407" y="2249028"/>
            <a:ext cx="3773952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2B2C30"/>
                </a:solidFill>
                <a:latin typeface="Public Sans Bold"/>
              </a:rPr>
              <a:t>1.1 million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407" y="5932409"/>
            <a:ext cx="3773952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2B2C30"/>
                </a:solidFill>
                <a:latin typeface="Public Sans Bold"/>
              </a:rPr>
              <a:t>58k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6871" y="4092306"/>
            <a:ext cx="3773952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2B2C30"/>
                </a:solidFill>
                <a:latin typeface="Public Sans Bold"/>
              </a:rPr>
              <a:t>$9.7 billion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6871" y="7775687"/>
            <a:ext cx="3773952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2B2C30"/>
                </a:solidFill>
                <a:latin typeface="Public Sans Bold"/>
              </a:rPr>
              <a:t>$14.7k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76274" y="2249028"/>
            <a:ext cx="3773952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2B2C30"/>
                </a:solidFill>
                <a:latin typeface="Public Sans Bold"/>
              </a:rPr>
              <a:t>$16.5 billion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76274" y="5932409"/>
            <a:ext cx="3773952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2B2C30"/>
                </a:solidFill>
                <a:latin typeface="Public Sans Bold"/>
              </a:rPr>
              <a:t>9 years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88567" y="4876531"/>
            <a:ext cx="3761659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4100" spc="20">
                <a:solidFill>
                  <a:srgbClr val="2B2C30"/>
                </a:solidFill>
                <a:latin typeface="Playfair Display Italics"/>
              </a:rPr>
              <a:t>schools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88567" y="8559912"/>
            <a:ext cx="3761659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4100" spc="20">
                <a:solidFill>
                  <a:srgbClr val="2B2C30"/>
                </a:solidFill>
                <a:latin typeface="Playfair Display Italics"/>
              </a:rPr>
              <a:t>hs grad rate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76274" y="4092306"/>
            <a:ext cx="3773952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2B2C30"/>
                </a:solidFill>
                <a:latin typeface="Public Sans Bold"/>
              </a:rPr>
              <a:t>2k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76274" y="7775687"/>
            <a:ext cx="3773952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2B2C30"/>
                </a:solidFill>
                <a:latin typeface="Public Sans Bold"/>
              </a:rPr>
              <a:t>76%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33265" y="1402038"/>
            <a:ext cx="6552408" cy="4317083"/>
            <a:chOff x="0" y="0"/>
            <a:chExt cx="8736544" cy="5756111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 t="555" b="555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sp>
        <p:nvSpPr>
          <p:cNvPr id="24" name="AutoShape 24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9122171" y="6531461"/>
            <a:ext cx="3563045" cy="5063759"/>
            <a:chOff x="0" y="0"/>
            <a:chExt cx="1083733" cy="154018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83733" cy="1540190"/>
            </a:xfrm>
            <a:custGeom>
              <a:avLst/>
              <a:gdLst/>
              <a:ahLst/>
              <a:cxnLst/>
              <a:rect l="l" t="t" r="r" b="b"/>
              <a:pathLst>
                <a:path w="1083733" h="1540190">
                  <a:moveTo>
                    <a:pt x="0" y="0"/>
                  </a:moveTo>
                  <a:lnTo>
                    <a:pt x="1083733" y="0"/>
                  </a:lnTo>
                  <a:lnTo>
                    <a:pt x="1083733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083733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238771" y="6904799"/>
            <a:ext cx="3329845" cy="4317083"/>
            <a:chOff x="0" y="0"/>
            <a:chExt cx="4439793" cy="5756111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"/>
            <a:srcRect l="24257" r="24257"/>
            <a:stretch>
              <a:fillRect/>
            </a:stretch>
          </p:blipFill>
          <p:spPr>
            <a:xfrm>
              <a:off x="0" y="0"/>
              <a:ext cx="4439793" cy="5756111"/>
            </a:xfrm>
            <a:prstGeom prst="rect">
              <a:avLst/>
            </a:prstGeom>
          </p:spPr>
        </p:pic>
      </p:grpSp>
      <p:sp>
        <p:nvSpPr>
          <p:cNvPr id="30" name="Freeform 30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STATE FORMULA COMPONENTS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02505" y="2260635"/>
            <a:ext cx="11309601" cy="1130960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52197" y="4535268"/>
            <a:ext cx="9000196" cy="900019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60382" y="7254536"/>
            <a:ext cx="6583826" cy="658382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91928" y="5138727"/>
            <a:ext cx="5120733" cy="16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59"/>
              </a:lnSpc>
            </a:pPr>
            <a:r>
              <a:rPr lang="en-US" sz="8537">
                <a:solidFill>
                  <a:srgbClr val="2B2C30"/>
                </a:solidFill>
                <a:latin typeface="Public Sans Bold"/>
              </a:rPr>
              <a:t>1.0B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27792" y="8006126"/>
            <a:ext cx="5849007" cy="16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59"/>
              </a:lnSpc>
            </a:pPr>
            <a:r>
              <a:rPr lang="en-US" sz="8537">
                <a:solidFill>
                  <a:srgbClr val="2B2C30"/>
                </a:solidFill>
                <a:latin typeface="Public Sans Bold"/>
              </a:rPr>
              <a:t>213M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91928" y="2556681"/>
            <a:ext cx="5120733" cy="16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59"/>
              </a:lnSpc>
            </a:pPr>
            <a:r>
              <a:rPr lang="en-US" sz="8537">
                <a:solidFill>
                  <a:srgbClr val="2B2C30"/>
                </a:solidFill>
                <a:latin typeface="Public Sans Bold"/>
              </a:rPr>
              <a:t>7.8B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112894" y="2508174"/>
            <a:ext cx="5146395" cy="7117391"/>
            <a:chOff x="0" y="0"/>
            <a:chExt cx="6861860" cy="948985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 Bold"/>
                </a:rPr>
                <a:t>Base Level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43374"/>
              <a:ext cx="6861860" cy="2196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statutory amount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adjusted annually for inflation 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applied to the weighted ADM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$4,915 in 2024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$7.8 B total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430689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 Bold"/>
                </a:rPr>
                <a:t>Additional Assistance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240738"/>
              <a:ext cx="6861860" cy="175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statutory amount 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applied to unweighted ADM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$550 - $ 733 in 2024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$1 B total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483553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 Bold"/>
                </a:rPr>
                <a:t>Transportation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7293601"/>
              <a:ext cx="6861860" cy="2196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statutory amount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adjusted annually for inflation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applied to prior year route miles</a:t>
              </a:r>
            </a:p>
            <a:p>
              <a:pPr marL="410209" lvl="1" indent="-205105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$2.37 - $2.89 per mile</a:t>
              </a:r>
            </a:p>
            <a:p>
              <a:pPr>
                <a:lnSpc>
                  <a:spcPts val="2659"/>
                </a:lnSpc>
              </a:pPr>
              <a:endParaRPr lang="en-US" sz="1899">
                <a:solidFill>
                  <a:srgbClr val="2B2C30"/>
                </a:solidFill>
                <a:latin typeface="Public Sa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WEIGHTED STUDENT FUNDING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2018127"/>
            <a:ext cx="16308958" cy="3125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2B2C30"/>
                </a:solidFill>
                <a:latin typeface="Public Sans Bold"/>
              </a:rPr>
              <a:t>Student Enrollment is the Primary Determinant of State Formula Funding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2B2C30"/>
                </a:solidFill>
                <a:latin typeface="Public Sans"/>
              </a:rPr>
              <a:t>Average Daily Membership (ADM): average enrollment for the first 100 days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2B2C30"/>
                </a:solidFill>
                <a:latin typeface="Public Sans"/>
              </a:rPr>
              <a:t>ADM is weighted based on student and school characteristics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2B2C30"/>
                </a:solidFill>
                <a:latin typeface="Public Sans"/>
              </a:rPr>
              <a:t>Group A weights are applied to all students based on grade level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2B2C30"/>
                </a:solidFill>
                <a:latin typeface="Public Sans"/>
              </a:rPr>
              <a:t>Group B weights adjust for special populations (special ed, english learners, low-income)</a:t>
            </a:r>
          </a:p>
          <a:p>
            <a:pPr>
              <a:lnSpc>
                <a:spcPts val="4070"/>
              </a:lnSpc>
            </a:pPr>
            <a:endParaRPr lang="en-US" sz="2999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NON-FORMULA REVENUE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312790"/>
            <a:ext cx="5146395" cy="1871345"/>
            <a:chOff x="0" y="0"/>
            <a:chExt cx="6861860" cy="2495127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 Bold"/>
                </a:rPr>
                <a:t>M&amp;O Overrides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43374"/>
              <a:ext cx="6861860" cy="175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M&amp;O only </a:t>
              </a:r>
            </a:p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art music, PE, academic intervention</a:t>
              </a:r>
            </a:p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full day Kindergarten</a:t>
              </a:r>
            </a:p>
            <a:p>
              <a:pPr>
                <a:lnSpc>
                  <a:spcPts val="2659"/>
                </a:lnSpc>
              </a:pPr>
              <a:endParaRPr lang="en-US" sz="1899">
                <a:solidFill>
                  <a:srgbClr val="2B2C30"/>
                </a:solidFill>
                <a:latin typeface="Public San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53742" y="2312790"/>
            <a:ext cx="5146395" cy="2204720"/>
            <a:chOff x="0" y="0"/>
            <a:chExt cx="6861860" cy="2939627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 Bold"/>
                </a:rPr>
                <a:t>Bonds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43374"/>
              <a:ext cx="6861860" cy="2196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Specific high priority capital projects </a:t>
              </a:r>
            </a:p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new construction</a:t>
              </a:r>
            </a:p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renovation</a:t>
              </a:r>
            </a:p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replacing buses</a:t>
              </a:r>
            </a:p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technology and computers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12905" y="2312790"/>
            <a:ext cx="5146395" cy="1871345"/>
            <a:chOff x="0" y="0"/>
            <a:chExt cx="6861860" cy="24951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 Bold"/>
                </a:rPr>
                <a:t>Federal Programs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43374"/>
              <a:ext cx="6861860" cy="175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Targeted to specific student populations</a:t>
              </a:r>
            </a:p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restricted use</a:t>
              </a:r>
            </a:p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</a:rPr>
                <a:t>non-supplanting</a:t>
              </a:r>
            </a:p>
            <a:p>
              <a:pPr>
                <a:lnSpc>
                  <a:spcPts val="2659"/>
                </a:lnSpc>
              </a:pPr>
              <a:endParaRPr lang="en-US" sz="1899">
                <a:solidFill>
                  <a:srgbClr val="2B2C30"/>
                </a:solidFill>
                <a:latin typeface="Public San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634532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671943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SOURCES OF FUNDS</a:t>
            </a:r>
          </a:p>
        </p:txBody>
      </p:sp>
      <p:sp>
        <p:nvSpPr>
          <p:cNvPr id="4" name="Freeform 4"/>
          <p:cNvSpPr/>
          <p:nvPr/>
        </p:nvSpPr>
        <p:spPr>
          <a:xfrm>
            <a:off x="16644057" y="8345290"/>
            <a:ext cx="1205878" cy="1481779"/>
          </a:xfrm>
          <a:custGeom>
            <a:avLst/>
            <a:gdLst/>
            <a:ahLst/>
            <a:cxnLst/>
            <a:rect l="l" t="t" r="r" b="b"/>
            <a:pathLst>
              <a:path w="1205878" h="1481779">
                <a:moveTo>
                  <a:pt x="0" y="0"/>
                </a:moveTo>
                <a:lnTo>
                  <a:pt x="1205878" y="0"/>
                </a:lnTo>
                <a:lnTo>
                  <a:pt x="1205878" y="1481779"/>
                </a:lnTo>
                <a:lnTo>
                  <a:pt x="0" y="148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681468" y="8246251"/>
            <a:ext cx="1174715" cy="12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  <a:spcBef>
                <a:spcPct val="0"/>
              </a:spcBef>
            </a:pPr>
            <a:r>
              <a:rPr lang="en-US" sz="6006">
                <a:solidFill>
                  <a:srgbClr val="DDE3EE"/>
                </a:solidFill>
                <a:latin typeface="Public Sans"/>
              </a:rPr>
              <a:t>9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132" y="1370741"/>
            <a:ext cx="9597737" cy="8430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696</Words>
  <Application>Microsoft Macintosh PowerPoint</Application>
  <PresentationFormat>Custom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Public Sans Bold</vt:lpstr>
      <vt:lpstr>Arial</vt:lpstr>
      <vt:lpstr>Public Sans</vt:lpstr>
      <vt:lpstr>Playfair Display</vt:lpstr>
      <vt:lpstr>Calibri</vt:lpstr>
      <vt:lpstr>Playfair Display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101</dc:title>
  <cp:lastModifiedBy>Whitney Marsh</cp:lastModifiedBy>
  <cp:revision>3</cp:revision>
  <dcterms:created xsi:type="dcterms:W3CDTF">2006-08-16T00:00:00Z</dcterms:created>
  <dcterms:modified xsi:type="dcterms:W3CDTF">2023-12-05T14:02:17Z</dcterms:modified>
  <dc:identifier>DAF13FruVYQ</dc:identifier>
</cp:coreProperties>
</file>