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147483619" r:id="rId2"/>
    <p:sldId id="2146847651" r:id="rId3"/>
    <p:sldId id="2146847663" r:id="rId4"/>
    <p:sldId id="2146847614" r:id="rId5"/>
    <p:sldId id="2146847629" r:id="rId6"/>
    <p:sldId id="2147483618" r:id="rId7"/>
    <p:sldId id="311" r:id="rId8"/>
    <p:sldId id="113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0" d="100"/>
          <a:sy n="120"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557090542498641E-2"/>
          <c:y val="9.5835013027510421E-2"/>
          <c:w val="0.92013731184913372"/>
          <c:h val="0.62964361425333115"/>
        </c:manualLayout>
      </c:layout>
      <c:lineChart>
        <c:grouping val="standard"/>
        <c:varyColors val="0"/>
        <c:ser>
          <c:idx val="0"/>
          <c:order val="0"/>
          <c:tx>
            <c:strRef>
              <c:f>Sheet1!$B$1</c:f>
              <c:strCache>
                <c:ptCount val="1"/>
                <c:pt idx="0">
                  <c:v>Progressing I</c:v>
                </c:pt>
              </c:strCache>
            </c:strRef>
          </c:tx>
          <c:spPr>
            <a:ln w="28575" cap="rnd">
              <a:solidFill>
                <a:schemeClr val="bg1">
                  <a:lumMod val="50000"/>
                </a:schemeClr>
              </a:solidFill>
              <a:prstDash val="dash"/>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FFD-47BE-8EB6-23169762A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Sheet1!$B$2:$B$10</c:f>
              <c:numCache>
                <c:formatCode>0%</c:formatCode>
                <c:ptCount val="9"/>
                <c:pt idx="0">
                  <c:v>0.77</c:v>
                </c:pt>
                <c:pt idx="1">
                  <c:v>0.78</c:v>
                </c:pt>
                <c:pt idx="2">
                  <c:v>0.77</c:v>
                </c:pt>
                <c:pt idx="3">
                  <c:v>0.76</c:v>
                </c:pt>
                <c:pt idx="4">
                  <c:v>0.78</c:v>
                </c:pt>
                <c:pt idx="5">
                  <c:v>0.78</c:v>
                </c:pt>
                <c:pt idx="6">
                  <c:v>0.81</c:v>
                </c:pt>
                <c:pt idx="7">
                  <c:v>0.78</c:v>
                </c:pt>
                <c:pt idx="8">
                  <c:v>0.78</c:v>
                </c:pt>
              </c:numCache>
            </c:numRef>
          </c:val>
          <c:smooth val="0"/>
          <c:extLst>
            <c:ext xmlns:c16="http://schemas.microsoft.com/office/drawing/2014/chart" uri="{C3380CC4-5D6E-409C-BE32-E72D297353CC}">
              <c16:uniqueId val="{00000001-4971-4386-8FA1-63842FBBF7C8}"/>
            </c:ext>
          </c:extLst>
        </c:ser>
        <c:ser>
          <c:idx val="1"/>
          <c:order val="1"/>
          <c:tx>
            <c:strRef>
              <c:f>Sheet1!$C$1</c:f>
              <c:strCache>
                <c:ptCount val="1"/>
                <c:pt idx="0">
                  <c:v>Progressing II</c:v>
                </c:pt>
              </c:strCache>
            </c:strRef>
          </c:tx>
          <c:spPr>
            <a:ln w="28575" cap="rnd">
              <a:solidFill>
                <a:schemeClr val="accent2"/>
              </a:solidFill>
              <a:prstDash val="dash"/>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CFFD-47BE-8EB6-23169762A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Sheet1!$C$2:$C$10</c:f>
              <c:numCache>
                <c:formatCode>0%</c:formatCode>
                <c:ptCount val="9"/>
                <c:pt idx="0">
                  <c:v>0.8</c:v>
                </c:pt>
                <c:pt idx="1">
                  <c:v>0.82</c:v>
                </c:pt>
                <c:pt idx="2">
                  <c:v>0.83</c:v>
                </c:pt>
                <c:pt idx="3">
                  <c:v>0.82</c:v>
                </c:pt>
                <c:pt idx="4">
                  <c:v>0.8</c:v>
                </c:pt>
                <c:pt idx="5">
                  <c:v>0.82</c:v>
                </c:pt>
                <c:pt idx="6">
                  <c:v>0.86</c:v>
                </c:pt>
                <c:pt idx="7">
                  <c:v>0.83</c:v>
                </c:pt>
                <c:pt idx="8">
                  <c:v>0.8</c:v>
                </c:pt>
              </c:numCache>
            </c:numRef>
          </c:val>
          <c:smooth val="0"/>
          <c:extLst>
            <c:ext xmlns:c16="http://schemas.microsoft.com/office/drawing/2014/chart" uri="{C3380CC4-5D6E-409C-BE32-E72D297353CC}">
              <c16:uniqueId val="{00000003-4971-4386-8FA1-63842FBBF7C8}"/>
            </c:ext>
          </c:extLst>
        </c:ser>
        <c:ser>
          <c:idx val="2"/>
          <c:order val="2"/>
          <c:tx>
            <c:strRef>
              <c:f>Sheet1!$D$1</c:f>
              <c:strCache>
                <c:ptCount val="1"/>
                <c:pt idx="0">
                  <c:v>Proficient i</c:v>
                </c:pt>
              </c:strCache>
            </c:strRef>
          </c:tx>
          <c:spPr>
            <a:ln w="28575" cap="rnd">
              <a:solidFill>
                <a:schemeClr val="accent3"/>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CFFD-47BE-8EB6-23169762A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Sheet1!$D$2:$D$10</c:f>
              <c:numCache>
                <c:formatCode>0%</c:formatCode>
                <c:ptCount val="9"/>
                <c:pt idx="0">
                  <c:v>0.87</c:v>
                </c:pt>
                <c:pt idx="1">
                  <c:v>0.88</c:v>
                </c:pt>
                <c:pt idx="2">
                  <c:v>0.88</c:v>
                </c:pt>
                <c:pt idx="3">
                  <c:v>0.89</c:v>
                </c:pt>
                <c:pt idx="4">
                  <c:v>0.87</c:v>
                </c:pt>
                <c:pt idx="5">
                  <c:v>0.88</c:v>
                </c:pt>
                <c:pt idx="6">
                  <c:v>0.91</c:v>
                </c:pt>
                <c:pt idx="7">
                  <c:v>0.88</c:v>
                </c:pt>
                <c:pt idx="8">
                  <c:v>0.88</c:v>
                </c:pt>
              </c:numCache>
            </c:numRef>
          </c:val>
          <c:smooth val="0"/>
          <c:extLst>
            <c:ext xmlns:c16="http://schemas.microsoft.com/office/drawing/2014/chart" uri="{C3380CC4-5D6E-409C-BE32-E72D297353CC}">
              <c16:uniqueId val="{00000005-4971-4386-8FA1-63842FBBF7C8}"/>
            </c:ext>
          </c:extLst>
        </c:ser>
        <c:ser>
          <c:idx val="3"/>
          <c:order val="3"/>
          <c:tx>
            <c:strRef>
              <c:f>Sheet1!$E$1</c:f>
              <c:strCache>
                <c:ptCount val="1"/>
                <c:pt idx="0">
                  <c:v>Proficient II</c:v>
                </c:pt>
              </c:strCache>
            </c:strRef>
          </c:tx>
          <c:spPr>
            <a:ln w="41275" cap="rnd">
              <a:solidFill>
                <a:schemeClr val="accent4"/>
              </a:solidFill>
              <a:round/>
            </a:ln>
            <a:effectLst/>
          </c:spPr>
          <c:marker>
            <c:symbol val="none"/>
          </c:marker>
          <c:dLbls>
            <c:dLbl>
              <c:idx val="8"/>
              <c:layout>
                <c:manualLayout>
                  <c:x val="-1.9445081665773037E-2"/>
                  <c:y val="-2.18721596499890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FD-47BE-8EB6-23169762A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Sheet1!$E$2:$E$10</c:f>
              <c:numCache>
                <c:formatCode>0%</c:formatCode>
                <c:ptCount val="9"/>
                <c:pt idx="0">
                  <c:v>0.95</c:v>
                </c:pt>
                <c:pt idx="1">
                  <c:v>0.93</c:v>
                </c:pt>
                <c:pt idx="2">
                  <c:v>0.93</c:v>
                </c:pt>
                <c:pt idx="3">
                  <c:v>0.93</c:v>
                </c:pt>
                <c:pt idx="4">
                  <c:v>0.93</c:v>
                </c:pt>
                <c:pt idx="5">
                  <c:v>0.93</c:v>
                </c:pt>
                <c:pt idx="6">
                  <c:v>0.94</c:v>
                </c:pt>
                <c:pt idx="7">
                  <c:v>0.92</c:v>
                </c:pt>
                <c:pt idx="8">
                  <c:v>0.93</c:v>
                </c:pt>
              </c:numCache>
            </c:numRef>
          </c:val>
          <c:smooth val="0"/>
          <c:extLst>
            <c:ext xmlns:c16="http://schemas.microsoft.com/office/drawing/2014/chart" uri="{C3380CC4-5D6E-409C-BE32-E72D297353CC}">
              <c16:uniqueId val="{00000007-4971-4386-8FA1-63842FBBF7C8}"/>
            </c:ext>
          </c:extLst>
        </c:ser>
        <c:ser>
          <c:idx val="4"/>
          <c:order val="4"/>
          <c:tx>
            <c:strRef>
              <c:f>Sheet1!$F$1</c:f>
              <c:strCache>
                <c:ptCount val="1"/>
                <c:pt idx="0">
                  <c:v>Proficient III</c:v>
                </c:pt>
              </c:strCache>
            </c:strRef>
          </c:tx>
          <c:spPr>
            <a:ln w="63500"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Sheet1!$F$2:$F$10</c:f>
              <c:numCache>
                <c:formatCode>0%</c:formatCode>
                <c:ptCount val="9"/>
                <c:pt idx="0">
                  <c:v>0.94</c:v>
                </c:pt>
                <c:pt idx="1">
                  <c:v>0.96</c:v>
                </c:pt>
                <c:pt idx="2">
                  <c:v>0.97</c:v>
                </c:pt>
                <c:pt idx="3">
                  <c:v>0.96</c:v>
                </c:pt>
                <c:pt idx="4">
                  <c:v>0.95</c:v>
                </c:pt>
                <c:pt idx="5">
                  <c:v>0.96</c:v>
                </c:pt>
                <c:pt idx="6">
                  <c:v>0.96</c:v>
                </c:pt>
                <c:pt idx="7">
                  <c:v>0.93</c:v>
                </c:pt>
                <c:pt idx="8">
                  <c:v>0.95</c:v>
                </c:pt>
              </c:numCache>
            </c:numRef>
          </c:val>
          <c:smooth val="0"/>
          <c:extLst>
            <c:ext xmlns:c16="http://schemas.microsoft.com/office/drawing/2014/chart" uri="{C3380CC4-5D6E-409C-BE32-E72D297353CC}">
              <c16:uniqueId val="{00000008-4971-4386-8FA1-63842FBBF7C8}"/>
            </c:ext>
          </c:extLst>
        </c:ser>
        <c:ser>
          <c:idx val="5"/>
          <c:order val="5"/>
          <c:tx>
            <c:strRef>
              <c:f>Sheet1!$G$1</c:f>
              <c:strCache>
                <c:ptCount val="1"/>
                <c:pt idx="0">
                  <c:v>Exemplary I</c:v>
                </c:pt>
              </c:strCache>
            </c:strRef>
          </c:tx>
          <c:spPr>
            <a:ln w="412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Sheet1!$G$2:$G$10</c:f>
              <c:numCache>
                <c:formatCode>0%</c:formatCode>
                <c:ptCount val="9"/>
                <c:pt idx="0">
                  <c:v>0.93</c:v>
                </c:pt>
                <c:pt idx="1">
                  <c:v>0.99</c:v>
                </c:pt>
                <c:pt idx="2">
                  <c:v>0.99</c:v>
                </c:pt>
                <c:pt idx="3">
                  <c:v>0.95</c:v>
                </c:pt>
                <c:pt idx="4">
                  <c:v>0.95</c:v>
                </c:pt>
                <c:pt idx="5">
                  <c:v>0.97</c:v>
                </c:pt>
                <c:pt idx="6">
                  <c:v>0.96</c:v>
                </c:pt>
                <c:pt idx="7">
                  <c:v>0.93</c:v>
                </c:pt>
                <c:pt idx="8">
                  <c:v>0.95</c:v>
                </c:pt>
              </c:numCache>
            </c:numRef>
          </c:val>
          <c:smooth val="0"/>
          <c:extLst>
            <c:ext xmlns:c16="http://schemas.microsoft.com/office/drawing/2014/chart" uri="{C3380CC4-5D6E-409C-BE32-E72D297353CC}">
              <c16:uniqueId val="{00000009-4971-4386-8FA1-63842FBBF7C8}"/>
            </c:ext>
          </c:extLst>
        </c:ser>
        <c:ser>
          <c:idx val="6"/>
          <c:order val="6"/>
          <c:tx>
            <c:strRef>
              <c:f>Sheet1!$H$1</c:f>
              <c:strCache>
                <c:ptCount val="1"/>
                <c:pt idx="0">
                  <c:v>Exemplary II</c:v>
                </c:pt>
              </c:strCache>
            </c:strRef>
          </c:tx>
          <c:spPr>
            <a:ln w="50800" cap="rnd">
              <a:solidFill>
                <a:schemeClr val="accent1">
                  <a:lumMod val="60000"/>
                </a:schemeClr>
              </a:solidFill>
              <a:round/>
            </a:ln>
            <a:effectLst/>
          </c:spPr>
          <c:marker>
            <c:symbol val="none"/>
          </c:marker>
          <c:dLbls>
            <c:dLbl>
              <c:idx val="8"/>
              <c:tx>
                <c:rich>
                  <a:bodyPr/>
                  <a:lstStyle/>
                  <a:p>
                    <a:fld id="{2760CBBE-703C-43CE-A112-5143B6ADE501}"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FD-47BE-8EB6-23169762A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Sheet1!$H$2:$H$10</c:f>
              <c:numCache>
                <c:formatCode>0%</c:formatCode>
                <c:ptCount val="9"/>
                <c:pt idx="1">
                  <c:v>1</c:v>
                </c:pt>
                <c:pt idx="2">
                  <c:v>1</c:v>
                </c:pt>
                <c:pt idx="3">
                  <c:v>0.99</c:v>
                </c:pt>
                <c:pt idx="4">
                  <c:v>0.93</c:v>
                </c:pt>
                <c:pt idx="5">
                  <c:v>0.96</c:v>
                </c:pt>
                <c:pt idx="6">
                  <c:v>0.97</c:v>
                </c:pt>
                <c:pt idx="7">
                  <c:v>0.94</c:v>
                </c:pt>
                <c:pt idx="8">
                  <c:v>0.95</c:v>
                </c:pt>
              </c:numCache>
            </c:numRef>
          </c:val>
          <c:smooth val="0"/>
          <c:extLst>
            <c:ext xmlns:c16="http://schemas.microsoft.com/office/drawing/2014/chart" uri="{C3380CC4-5D6E-409C-BE32-E72D297353CC}">
              <c16:uniqueId val="{0000000B-4971-4386-8FA1-63842FBBF7C8}"/>
            </c:ext>
          </c:extLst>
        </c:ser>
        <c:ser>
          <c:idx val="7"/>
          <c:order val="7"/>
          <c:tx>
            <c:strRef>
              <c:f>Sheet1!$I$1</c:f>
              <c:strCache>
                <c:ptCount val="1"/>
                <c:pt idx="0">
                  <c:v>Master</c:v>
                </c:pt>
              </c:strCache>
            </c:strRef>
          </c:tx>
          <c:spPr>
            <a:ln w="28575" cap="rnd">
              <a:solidFill>
                <a:schemeClr val="accent2">
                  <a:lumMod val="60000"/>
                </a:schemeClr>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FFD-47BE-8EB6-23169762A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2015-16</c:v>
                </c:pt>
                <c:pt idx="1">
                  <c:v>2016-17</c:v>
                </c:pt>
                <c:pt idx="2">
                  <c:v>2017-18</c:v>
                </c:pt>
                <c:pt idx="3">
                  <c:v>2018-19</c:v>
                </c:pt>
                <c:pt idx="4">
                  <c:v>2019-20</c:v>
                </c:pt>
                <c:pt idx="5">
                  <c:v>2020-21</c:v>
                </c:pt>
                <c:pt idx="6">
                  <c:v>2021-22</c:v>
                </c:pt>
                <c:pt idx="7">
                  <c:v>2022-23</c:v>
                </c:pt>
                <c:pt idx="8">
                  <c:v>2023-24</c:v>
                </c:pt>
              </c:strCache>
            </c:strRef>
          </c:cat>
          <c:val>
            <c:numRef>
              <c:f>Sheet1!$I$2:$I$10</c:f>
              <c:numCache>
                <c:formatCode>General</c:formatCode>
                <c:ptCount val="9"/>
                <c:pt idx="4" formatCode="0%">
                  <c:v>1</c:v>
                </c:pt>
                <c:pt idx="5" formatCode="0%">
                  <c:v>1</c:v>
                </c:pt>
                <c:pt idx="6" formatCode="0%">
                  <c:v>1</c:v>
                </c:pt>
                <c:pt idx="7" formatCode="0%">
                  <c:v>1</c:v>
                </c:pt>
                <c:pt idx="8" formatCode="0%">
                  <c:v>0.98</c:v>
                </c:pt>
              </c:numCache>
            </c:numRef>
          </c:val>
          <c:smooth val="0"/>
          <c:extLst>
            <c:ext xmlns:c16="http://schemas.microsoft.com/office/drawing/2014/chart" uri="{C3380CC4-5D6E-409C-BE32-E72D297353CC}">
              <c16:uniqueId val="{0000000D-4971-4386-8FA1-63842FBBF7C8}"/>
            </c:ext>
          </c:extLst>
        </c:ser>
        <c:dLbls>
          <c:dLblPos val="t"/>
          <c:showLegendKey val="0"/>
          <c:showVal val="1"/>
          <c:showCatName val="0"/>
          <c:showSerName val="0"/>
          <c:showPercent val="0"/>
          <c:showBubbleSize val="0"/>
        </c:dLbls>
        <c:smooth val="0"/>
        <c:axId val="-882241232"/>
        <c:axId val="-960775856"/>
      </c:lineChart>
      <c:catAx>
        <c:axId val="-88224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960775856"/>
        <c:crosses val="autoZero"/>
        <c:auto val="1"/>
        <c:lblAlgn val="ctr"/>
        <c:lblOffset val="100"/>
        <c:noMultiLvlLbl val="0"/>
      </c:catAx>
      <c:valAx>
        <c:axId val="-960775856"/>
        <c:scaling>
          <c:orientation val="minMax"/>
          <c:max val="1"/>
          <c:min val="0.75000000000000011"/>
        </c:scaling>
        <c:delete val="1"/>
        <c:axPos val="l"/>
        <c:majorGridlines>
          <c:spPr>
            <a:ln w="9525" cap="flat" cmpd="sng" algn="ctr">
              <a:solidFill>
                <a:schemeClr val="bg1">
                  <a:lumMod val="50000"/>
                </a:schemeClr>
              </a:solidFill>
              <a:round/>
            </a:ln>
            <a:effectLst/>
          </c:spPr>
        </c:majorGridlines>
        <c:numFmt formatCode="0%" sourceLinked="0"/>
        <c:majorTickMark val="out"/>
        <c:minorTickMark val="none"/>
        <c:tickLblPos val="nextTo"/>
        <c:crossAx val="-882241232"/>
        <c:crosses val="autoZero"/>
        <c:crossBetween val="between"/>
        <c:majorUnit val="5.000000000000001E-2"/>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Entry>
      <c:layout>
        <c:manualLayout>
          <c:xMode val="edge"/>
          <c:yMode val="edge"/>
          <c:x val="5.2023593833777644E-2"/>
          <c:y val="0.82576605218091315"/>
          <c:w val="0.9"/>
          <c:h val="7.7515781760730082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934166169504E-2"/>
          <c:y val="7.5134832135938398E-2"/>
          <c:w val="0.97672374861990585"/>
          <c:h val="0.81220307808281278"/>
        </c:manualLayout>
      </c:layout>
      <c:lineChart>
        <c:grouping val="standard"/>
        <c:varyColors val="0"/>
        <c:ser>
          <c:idx val="0"/>
          <c:order val="0"/>
          <c:tx>
            <c:strRef>
              <c:f>Sheet1!$B$1</c:f>
              <c:strCache>
                <c:ptCount val="1"/>
                <c:pt idx="0">
                  <c:v>State</c:v>
                </c:pt>
              </c:strCache>
            </c:strRef>
          </c:tx>
          <c:spPr>
            <a:ln w="44450" cap="rnd">
              <a:solidFill>
                <a:srgbClr val="346094"/>
              </a:solidFill>
              <a:round/>
            </a:ln>
            <a:effectLst/>
          </c:spPr>
          <c:marker>
            <c:symbol val="none"/>
          </c:marker>
          <c:dPt>
            <c:idx val="7"/>
            <c:marker>
              <c:symbol val="none"/>
            </c:marker>
            <c:bubble3D val="0"/>
            <c:spPr>
              <a:ln w="44450" cap="rnd">
                <a:solidFill>
                  <a:srgbClr val="346094"/>
                </a:solidFill>
                <a:round/>
              </a:ln>
              <a:effectLst/>
            </c:spPr>
            <c:extLst>
              <c:ext xmlns:c16="http://schemas.microsoft.com/office/drawing/2014/chart" uri="{C3380CC4-5D6E-409C-BE32-E72D297353CC}">
                <c16:uniqueId val="{00000001-E6DC-4EF5-B1DB-3F530DF4B01C}"/>
              </c:ext>
            </c:extLst>
          </c:dPt>
          <c:dLbls>
            <c:dLbl>
              <c:idx val="9"/>
              <c:layout>
                <c:manualLayout>
                  <c:x val="1.4259196738009676E-3"/>
                  <c:y val="-2.455196478446226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5732457327941597E-2"/>
                      <c:h val="3.7851883379894952E-2"/>
                    </c:manualLayout>
                  </c15:layout>
                </c:ext>
                <c:ext xmlns:c16="http://schemas.microsoft.com/office/drawing/2014/chart" uri="{C3380CC4-5D6E-409C-BE32-E72D297353CC}">
                  <c16:uniqueId val="{00000007-B78A-456E-B7FC-261A7D0CEF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Sheet1!$A$8:$A$18</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Sheet1!$B$8:$B$18</c:f>
              <c:numCache>
                <c:formatCode>0.0%</c:formatCode>
                <c:ptCount val="11"/>
                <c:pt idx="0">
                  <c:v>0.16200000000000001</c:v>
                </c:pt>
                <c:pt idx="1">
                  <c:v>0.16600000000000001</c:v>
                </c:pt>
                <c:pt idx="2">
                  <c:v>0.16500000000000001</c:v>
                </c:pt>
                <c:pt idx="3">
                  <c:v>0.16400000000000001</c:v>
                </c:pt>
                <c:pt idx="4">
                  <c:v>0.16600000000000001</c:v>
                </c:pt>
                <c:pt idx="5">
                  <c:v>0.16500000000000001</c:v>
                </c:pt>
                <c:pt idx="6">
                  <c:v>0.16800000000000001</c:v>
                </c:pt>
                <c:pt idx="7">
                  <c:v>0.14299999999999999</c:v>
                </c:pt>
                <c:pt idx="8">
                  <c:v>0.17699999999999999</c:v>
                </c:pt>
                <c:pt idx="9">
                  <c:v>0.214</c:v>
                </c:pt>
              </c:numCache>
            </c:numRef>
          </c:val>
          <c:smooth val="0"/>
          <c:extLst>
            <c:ext xmlns:c16="http://schemas.microsoft.com/office/drawing/2014/chart" uri="{C3380CC4-5D6E-409C-BE32-E72D297353CC}">
              <c16:uniqueId val="{00000002-E39F-442F-998C-5ADCB4D32544}"/>
            </c:ext>
          </c:extLst>
        </c:ser>
        <c:ser>
          <c:idx val="1"/>
          <c:order val="1"/>
          <c:tx>
            <c:strRef>
              <c:f>Sheet1!$C$1</c:f>
              <c:strCache>
                <c:ptCount val="1"/>
                <c:pt idx="0">
                  <c:v>Dallas ISD</c:v>
                </c:pt>
              </c:strCache>
            </c:strRef>
          </c:tx>
          <c:spPr>
            <a:ln w="76200" cap="rnd">
              <a:solidFill>
                <a:srgbClr val="53A035"/>
              </a:solidFill>
              <a:round/>
            </a:ln>
            <a:effectLst/>
          </c:spPr>
          <c:marker>
            <c:symbol val="none"/>
          </c:marker>
          <c:dPt>
            <c:idx val="3"/>
            <c:marker>
              <c:symbol val="none"/>
            </c:marker>
            <c:bubble3D val="0"/>
            <c:spPr>
              <a:ln w="76200" cap="rnd">
                <a:solidFill>
                  <a:srgbClr val="53A035"/>
                </a:solidFill>
                <a:round/>
              </a:ln>
              <a:effectLst/>
            </c:spPr>
            <c:extLst>
              <c:ext xmlns:c16="http://schemas.microsoft.com/office/drawing/2014/chart" uri="{C3380CC4-5D6E-409C-BE32-E72D297353CC}">
                <c16:uniqueId val="{00000003-E6DC-4EF5-B1DB-3F530DF4B01C}"/>
              </c:ext>
            </c:extLst>
          </c:dPt>
          <c:dPt>
            <c:idx val="7"/>
            <c:marker>
              <c:symbol val="none"/>
            </c:marker>
            <c:bubble3D val="0"/>
            <c:spPr>
              <a:ln w="76200" cap="rnd">
                <a:solidFill>
                  <a:srgbClr val="53A035"/>
                </a:solidFill>
                <a:prstDash val="solid"/>
                <a:round/>
              </a:ln>
              <a:effectLst/>
            </c:spPr>
            <c:extLst>
              <c:ext xmlns:c16="http://schemas.microsoft.com/office/drawing/2014/chart" uri="{C3380CC4-5D6E-409C-BE32-E72D297353CC}">
                <c16:uniqueId val="{00000005-E6DC-4EF5-B1DB-3F530DF4B01C}"/>
              </c:ext>
            </c:extLst>
          </c:dPt>
          <c:dPt>
            <c:idx val="9"/>
            <c:marker>
              <c:symbol val="none"/>
            </c:marker>
            <c:bubble3D val="0"/>
            <c:spPr>
              <a:ln w="88900" cap="rnd">
                <a:solidFill>
                  <a:srgbClr val="53A035"/>
                </a:solidFill>
                <a:round/>
              </a:ln>
              <a:effectLst/>
            </c:spPr>
            <c:extLst>
              <c:ext xmlns:c16="http://schemas.microsoft.com/office/drawing/2014/chart" uri="{C3380CC4-5D6E-409C-BE32-E72D297353CC}">
                <c16:uniqueId val="{00000006-B78A-456E-B7FC-261A7D0CEF4B}"/>
              </c:ext>
            </c:extLst>
          </c:dPt>
          <c:dPt>
            <c:idx val="10"/>
            <c:marker>
              <c:symbol val="none"/>
            </c:marker>
            <c:bubble3D val="0"/>
            <c:spPr>
              <a:ln w="76200" cap="rnd">
                <a:solidFill>
                  <a:srgbClr val="9BBB59"/>
                </a:solidFill>
                <a:prstDash val="sysDot"/>
                <a:round/>
              </a:ln>
              <a:effectLst/>
            </c:spPr>
            <c:extLst>
              <c:ext xmlns:c16="http://schemas.microsoft.com/office/drawing/2014/chart" uri="{C3380CC4-5D6E-409C-BE32-E72D297353CC}">
                <c16:uniqueId val="{00000009-D97B-431E-9814-AB21F16348DE}"/>
              </c:ext>
            </c:extLst>
          </c:dPt>
          <c:dLbls>
            <c:dLbl>
              <c:idx val="7"/>
              <c:layout>
                <c:manualLayout>
                  <c:x val="-2.4872382415326744E-2"/>
                  <c:y val="1.4830196877140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DC-4EF5-B1DB-3F530DF4B01C}"/>
                </c:ext>
              </c:extLst>
            </c:dLbl>
            <c:dLbl>
              <c:idx val="8"/>
              <c:layout>
                <c:manualLayout>
                  <c:x val="-3.4037728774463684E-2"/>
                  <c:y val="-5.2682080257035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DC-4EF5-B1DB-3F530DF4B01C}"/>
                </c:ext>
              </c:extLst>
            </c:dLbl>
            <c:dLbl>
              <c:idx val="9"/>
              <c:layout>
                <c:manualLayout>
                  <c:x val="-5.2062648555058488E-3"/>
                  <c:y val="-7.67389550091806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8A-456E-B7FC-261A7D0CEF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Sheet1!$A$8:$A$18</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Sheet1!$C$8:$C$18</c:f>
              <c:numCache>
                <c:formatCode>0.0%</c:formatCode>
                <c:ptCount val="11"/>
                <c:pt idx="0">
                  <c:v>0.219</c:v>
                </c:pt>
                <c:pt idx="1">
                  <c:v>0.21199999999999999</c:v>
                </c:pt>
                <c:pt idx="2">
                  <c:v>0.216</c:v>
                </c:pt>
                <c:pt idx="3">
                  <c:v>0.191</c:v>
                </c:pt>
                <c:pt idx="4">
                  <c:v>0.184</c:v>
                </c:pt>
                <c:pt idx="5">
                  <c:v>0.191</c:v>
                </c:pt>
                <c:pt idx="6">
                  <c:v>0.17599999999999999</c:v>
                </c:pt>
                <c:pt idx="7">
                  <c:v>0.13800000000000001</c:v>
                </c:pt>
                <c:pt idx="8">
                  <c:v>0.17799999999999999</c:v>
                </c:pt>
                <c:pt idx="9">
                  <c:v>0.20100000000000001</c:v>
                </c:pt>
                <c:pt idx="10">
                  <c:v>0.16600000000000001</c:v>
                </c:pt>
              </c:numCache>
            </c:numRef>
          </c:val>
          <c:smooth val="0"/>
          <c:extLst>
            <c:ext xmlns:c16="http://schemas.microsoft.com/office/drawing/2014/chart" uri="{C3380CC4-5D6E-409C-BE32-E72D297353CC}">
              <c16:uniqueId val="{00000008-E39F-442F-998C-5ADCB4D32544}"/>
            </c:ext>
          </c:extLst>
        </c:ser>
        <c:ser>
          <c:idx val="2"/>
          <c:order val="2"/>
          <c:tx>
            <c:strRef>
              <c:f>Sheet1!$D$1</c:f>
              <c:strCache>
                <c:ptCount val="1"/>
                <c:pt idx="0">
                  <c:v>Region 10</c:v>
                </c:pt>
              </c:strCache>
            </c:strRef>
          </c:tx>
          <c:spPr>
            <a:ln w="31750" cap="rnd">
              <a:solidFill>
                <a:srgbClr val="FFFFFF">
                  <a:lumMod val="50000"/>
                </a:srgbClr>
              </a:solidFill>
              <a:prstDash val="sysDash"/>
              <a:round/>
            </a:ln>
            <a:effectLst/>
          </c:spPr>
          <c:marker>
            <c:symbol val="none"/>
          </c:marker>
          <c:dPt>
            <c:idx val="7"/>
            <c:marker>
              <c:symbol val="none"/>
            </c:marker>
            <c:bubble3D val="0"/>
            <c:spPr>
              <a:ln w="31750" cap="rnd">
                <a:solidFill>
                  <a:srgbClr val="FFFFFF">
                    <a:lumMod val="50000"/>
                  </a:srgbClr>
                </a:solidFill>
                <a:prstDash val="sysDash"/>
                <a:round/>
              </a:ln>
              <a:effectLst/>
            </c:spPr>
            <c:extLst>
              <c:ext xmlns:c16="http://schemas.microsoft.com/office/drawing/2014/chart" uri="{C3380CC4-5D6E-409C-BE32-E72D297353CC}">
                <c16:uniqueId val="{0000000A-E6DC-4EF5-B1DB-3F530DF4B01C}"/>
              </c:ext>
            </c:extLst>
          </c:dPt>
          <c:dLbls>
            <c:dLbl>
              <c:idx val="4"/>
              <c:delete val="1"/>
              <c:extLst>
                <c:ext xmlns:c15="http://schemas.microsoft.com/office/drawing/2012/chart" uri="{CE6537A1-D6FC-4f65-9D91-7224C49458BB}"/>
                <c:ext xmlns:c16="http://schemas.microsoft.com/office/drawing/2014/chart" uri="{C3380CC4-5D6E-409C-BE32-E72D297353CC}">
                  <c16:uniqueId val="{0000000A-009A-4B49-8213-1EF723D8FBD4}"/>
                </c:ext>
              </c:extLst>
            </c:dLbl>
            <c:dLbl>
              <c:idx val="9"/>
              <c:layout>
                <c:manualLayout>
                  <c:x val="-5.2062648555058488E-3"/>
                  <c:y val="-3.0177987878976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8A-456E-B7FC-261A7D0CEF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Sheet1!$A$8:$A$18</c:f>
              <c:strCache>
                <c:ptCount val="11"/>
                <c:pt idx="0">
                  <c:v>2013-14</c:v>
                </c:pt>
                <c:pt idx="1">
                  <c:v>2014-15</c:v>
                </c:pt>
                <c:pt idx="2">
                  <c:v>2015-16</c:v>
                </c:pt>
                <c:pt idx="3">
                  <c:v>2016-17</c:v>
                </c:pt>
                <c:pt idx="4">
                  <c:v>2017-18</c:v>
                </c:pt>
                <c:pt idx="5">
                  <c:v>2018-19</c:v>
                </c:pt>
                <c:pt idx="6">
                  <c:v>2019-20</c:v>
                </c:pt>
                <c:pt idx="7">
                  <c:v>2020-21</c:v>
                </c:pt>
                <c:pt idx="8">
                  <c:v>2021-22</c:v>
                </c:pt>
                <c:pt idx="9">
                  <c:v>2022-23</c:v>
                </c:pt>
                <c:pt idx="10">
                  <c:v>2023-24</c:v>
                </c:pt>
              </c:strCache>
            </c:strRef>
          </c:cat>
          <c:val>
            <c:numRef>
              <c:f>Sheet1!$D$8:$D$18</c:f>
              <c:numCache>
                <c:formatCode>0.0%</c:formatCode>
                <c:ptCount val="11"/>
                <c:pt idx="0">
                  <c:v>0.17799999999999999</c:v>
                </c:pt>
                <c:pt idx="1">
                  <c:v>0.185</c:v>
                </c:pt>
                <c:pt idx="2">
                  <c:v>0.185</c:v>
                </c:pt>
                <c:pt idx="3">
                  <c:v>0.18099999999999999</c:v>
                </c:pt>
                <c:pt idx="4">
                  <c:v>0.184</c:v>
                </c:pt>
                <c:pt idx="5">
                  <c:v>0.184</c:v>
                </c:pt>
                <c:pt idx="6">
                  <c:v>0.182</c:v>
                </c:pt>
                <c:pt idx="7">
                  <c:v>0.156</c:v>
                </c:pt>
                <c:pt idx="8">
                  <c:v>0.192</c:v>
                </c:pt>
                <c:pt idx="9">
                  <c:v>0.23699999999999999</c:v>
                </c:pt>
              </c:numCache>
            </c:numRef>
          </c:val>
          <c:smooth val="0"/>
          <c:extLst>
            <c:ext xmlns:c16="http://schemas.microsoft.com/office/drawing/2014/chart" uri="{C3380CC4-5D6E-409C-BE32-E72D297353CC}">
              <c16:uniqueId val="{0000000B-E39F-442F-998C-5ADCB4D32544}"/>
            </c:ext>
          </c:extLst>
        </c:ser>
        <c:dLbls>
          <c:dLblPos val="t"/>
          <c:showLegendKey val="0"/>
          <c:showVal val="1"/>
          <c:showCatName val="0"/>
          <c:showSerName val="0"/>
          <c:showPercent val="0"/>
          <c:showBubbleSize val="0"/>
        </c:dLbls>
        <c:smooth val="0"/>
        <c:axId val="1628827152"/>
        <c:axId val="1528341392"/>
      </c:lineChart>
      <c:catAx>
        <c:axId val="162882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28341392"/>
        <c:crosses val="autoZero"/>
        <c:auto val="1"/>
        <c:lblAlgn val="ctr"/>
        <c:lblOffset val="100"/>
        <c:noMultiLvlLbl val="0"/>
      </c:catAx>
      <c:valAx>
        <c:axId val="1528341392"/>
        <c:scaling>
          <c:orientation val="minMax"/>
          <c:max val="0.25"/>
          <c:min val="0.11000000000000001"/>
        </c:scaling>
        <c:delete val="1"/>
        <c:axPos val="l"/>
        <c:numFmt formatCode="0.0%" sourceLinked="1"/>
        <c:majorTickMark val="out"/>
        <c:minorTickMark val="none"/>
        <c:tickLblPos val="nextTo"/>
        <c:crossAx val="1628827152"/>
        <c:crosses val="autoZero"/>
        <c:crossBetween val="between"/>
      </c:valAx>
      <c:spPr>
        <a:noFill/>
        <a:ln>
          <a:noFill/>
        </a:ln>
        <a:effectLst/>
      </c:spPr>
    </c:plotArea>
    <c:legend>
      <c:legendPos val="b"/>
      <c:layout>
        <c:manualLayout>
          <c:xMode val="edge"/>
          <c:yMode val="edge"/>
          <c:x val="0.33320764610928805"/>
          <c:y val="0.82988931440011893"/>
          <c:w val="0.354739764048985"/>
          <c:h val="4.922796787337034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FE75E-A850-4234-9EF4-4D3340F1D19A}" type="doc">
      <dgm:prSet loTypeId="urn:microsoft.com/office/officeart/2005/8/layout/process1" loCatId="process" qsTypeId="urn:microsoft.com/office/officeart/2005/8/quickstyle/simple1" qsCatId="simple" csTypeId="urn:microsoft.com/office/officeart/2005/8/colors/colorful2" csCatId="colorful" phldr="1"/>
      <dgm:spPr/>
    </dgm:pt>
    <dgm:pt modelId="{E8F1BE0E-F58E-4DC4-ACBA-AF503C47E5AD}">
      <dgm:prSet phldrT="[Text]" custT="1"/>
      <dgm:spPr/>
      <dgm:t>
        <a:bodyPr/>
        <a:lstStyle/>
        <a:p>
          <a:r>
            <a:rPr lang="en-US" sz="2400" dirty="0"/>
            <a:t>Design Year</a:t>
          </a:r>
        </a:p>
      </dgm:t>
    </dgm:pt>
    <dgm:pt modelId="{96506331-9B6A-4874-BA8E-B587BBA54844}" type="parTrans" cxnId="{8ADF4B46-A96C-4FC7-91B4-4D72E7A06105}">
      <dgm:prSet/>
      <dgm:spPr/>
      <dgm:t>
        <a:bodyPr/>
        <a:lstStyle/>
        <a:p>
          <a:endParaRPr lang="en-US"/>
        </a:p>
      </dgm:t>
    </dgm:pt>
    <dgm:pt modelId="{F2FB988A-C30C-407B-9B22-47EA613462F2}" type="sibTrans" cxnId="{8ADF4B46-A96C-4FC7-91B4-4D72E7A06105}">
      <dgm:prSet/>
      <dgm:spPr/>
      <dgm:t>
        <a:bodyPr/>
        <a:lstStyle/>
        <a:p>
          <a:endParaRPr lang="en-US"/>
        </a:p>
      </dgm:t>
    </dgm:pt>
    <dgm:pt modelId="{90386E8F-0670-4919-A9BF-C213DE4DE464}">
      <dgm:prSet phldrT="[Text]" custT="1"/>
      <dgm:spPr/>
      <dgm:t>
        <a:bodyPr/>
        <a:lstStyle/>
        <a:p>
          <a:r>
            <a:rPr lang="en-US" sz="2400" dirty="0"/>
            <a:t>Data Capture Year</a:t>
          </a:r>
        </a:p>
      </dgm:t>
    </dgm:pt>
    <dgm:pt modelId="{27D3431D-71E5-4ADE-BF01-E12C012CBE15}" type="parTrans" cxnId="{82B1C99A-A513-42C4-9B1C-524C9F469CB2}">
      <dgm:prSet/>
      <dgm:spPr/>
      <dgm:t>
        <a:bodyPr/>
        <a:lstStyle/>
        <a:p>
          <a:endParaRPr lang="en-US"/>
        </a:p>
      </dgm:t>
    </dgm:pt>
    <dgm:pt modelId="{5F04765A-DE57-40CB-B54E-259A9E345EDF}" type="sibTrans" cxnId="{82B1C99A-A513-42C4-9B1C-524C9F469CB2}">
      <dgm:prSet/>
      <dgm:spPr/>
      <dgm:t>
        <a:bodyPr/>
        <a:lstStyle/>
        <a:p>
          <a:endParaRPr lang="en-US"/>
        </a:p>
      </dgm:t>
    </dgm:pt>
    <dgm:pt modelId="{B4943741-4C1C-4F6D-85A4-70F4B8A7F600}">
      <dgm:prSet phldrT="[Text]" custT="1"/>
      <dgm:spPr/>
      <dgm:t>
        <a:bodyPr/>
        <a:lstStyle/>
        <a:p>
          <a:r>
            <a:rPr lang="en-US" sz="2400" dirty="0"/>
            <a:t>Full Approval</a:t>
          </a:r>
        </a:p>
      </dgm:t>
    </dgm:pt>
    <dgm:pt modelId="{CE6C9A45-4630-4557-8351-FEDB8D053604}" type="parTrans" cxnId="{54D5DB6F-69C7-4D51-BDF1-39CED8A2967D}">
      <dgm:prSet/>
      <dgm:spPr/>
      <dgm:t>
        <a:bodyPr/>
        <a:lstStyle/>
        <a:p>
          <a:endParaRPr lang="en-US"/>
        </a:p>
      </dgm:t>
    </dgm:pt>
    <dgm:pt modelId="{0E497C1A-ECD0-4A44-871C-EB425D4530CF}" type="sibTrans" cxnId="{54D5DB6F-69C7-4D51-BDF1-39CED8A2967D}">
      <dgm:prSet/>
      <dgm:spPr/>
      <dgm:t>
        <a:bodyPr/>
        <a:lstStyle/>
        <a:p>
          <a:endParaRPr lang="en-US"/>
        </a:p>
      </dgm:t>
    </dgm:pt>
    <dgm:pt modelId="{42DE878A-2B32-4F7C-B8D7-1BD6843EEC1A}" type="pres">
      <dgm:prSet presAssocID="{0A4FE75E-A850-4234-9EF4-4D3340F1D19A}" presName="Name0" presStyleCnt="0">
        <dgm:presLayoutVars>
          <dgm:dir/>
          <dgm:resizeHandles val="exact"/>
        </dgm:presLayoutVars>
      </dgm:prSet>
      <dgm:spPr/>
    </dgm:pt>
    <dgm:pt modelId="{00589CC8-7D5B-446D-8349-F6B15885FF16}" type="pres">
      <dgm:prSet presAssocID="{E8F1BE0E-F58E-4DC4-ACBA-AF503C47E5AD}" presName="node" presStyleLbl="node1" presStyleIdx="0" presStyleCnt="3">
        <dgm:presLayoutVars>
          <dgm:bulletEnabled val="1"/>
        </dgm:presLayoutVars>
      </dgm:prSet>
      <dgm:spPr/>
    </dgm:pt>
    <dgm:pt modelId="{763A79B7-612D-49A3-A90C-EE2B896A3723}" type="pres">
      <dgm:prSet presAssocID="{F2FB988A-C30C-407B-9B22-47EA613462F2}" presName="sibTrans" presStyleLbl="sibTrans2D1" presStyleIdx="0" presStyleCnt="2"/>
      <dgm:spPr/>
    </dgm:pt>
    <dgm:pt modelId="{5C457DBC-4A46-497C-96B3-F94469F7C3DE}" type="pres">
      <dgm:prSet presAssocID="{F2FB988A-C30C-407B-9B22-47EA613462F2}" presName="connectorText" presStyleLbl="sibTrans2D1" presStyleIdx="0" presStyleCnt="2"/>
      <dgm:spPr/>
    </dgm:pt>
    <dgm:pt modelId="{22C70F1D-B0F6-47DD-A2C2-AE8359117BEF}" type="pres">
      <dgm:prSet presAssocID="{90386E8F-0670-4919-A9BF-C213DE4DE464}" presName="node" presStyleLbl="node1" presStyleIdx="1" presStyleCnt="3">
        <dgm:presLayoutVars>
          <dgm:bulletEnabled val="1"/>
        </dgm:presLayoutVars>
      </dgm:prSet>
      <dgm:spPr/>
    </dgm:pt>
    <dgm:pt modelId="{8920CE9B-D05E-430A-BEFA-BACCCD241E21}" type="pres">
      <dgm:prSet presAssocID="{5F04765A-DE57-40CB-B54E-259A9E345EDF}" presName="sibTrans" presStyleLbl="sibTrans2D1" presStyleIdx="1" presStyleCnt="2"/>
      <dgm:spPr/>
    </dgm:pt>
    <dgm:pt modelId="{84E0FE72-5344-4242-B0CF-0578BC7E4B27}" type="pres">
      <dgm:prSet presAssocID="{5F04765A-DE57-40CB-B54E-259A9E345EDF}" presName="connectorText" presStyleLbl="sibTrans2D1" presStyleIdx="1" presStyleCnt="2"/>
      <dgm:spPr/>
    </dgm:pt>
    <dgm:pt modelId="{A2A0D5EE-ADAD-4673-B80F-01B2ABDCD322}" type="pres">
      <dgm:prSet presAssocID="{B4943741-4C1C-4F6D-85A4-70F4B8A7F600}" presName="node" presStyleLbl="node1" presStyleIdx="2" presStyleCnt="3">
        <dgm:presLayoutVars>
          <dgm:bulletEnabled val="1"/>
        </dgm:presLayoutVars>
      </dgm:prSet>
      <dgm:spPr/>
    </dgm:pt>
  </dgm:ptLst>
  <dgm:cxnLst>
    <dgm:cxn modelId="{207DBB20-2DF6-46C9-9DB2-AAF141E4F4B2}" type="presOf" srcId="{5F04765A-DE57-40CB-B54E-259A9E345EDF}" destId="{84E0FE72-5344-4242-B0CF-0578BC7E4B27}" srcOrd="1" destOrd="0" presId="urn:microsoft.com/office/officeart/2005/8/layout/process1"/>
    <dgm:cxn modelId="{AEEC1924-88CB-4563-BCDE-A689643360A1}" type="presOf" srcId="{F2FB988A-C30C-407B-9B22-47EA613462F2}" destId="{5C457DBC-4A46-497C-96B3-F94469F7C3DE}" srcOrd="1" destOrd="0" presId="urn:microsoft.com/office/officeart/2005/8/layout/process1"/>
    <dgm:cxn modelId="{8924982C-D12F-40DC-82A6-25189054911F}" type="presOf" srcId="{5F04765A-DE57-40CB-B54E-259A9E345EDF}" destId="{8920CE9B-D05E-430A-BEFA-BACCCD241E21}" srcOrd="0" destOrd="0" presId="urn:microsoft.com/office/officeart/2005/8/layout/process1"/>
    <dgm:cxn modelId="{3D336131-70AB-40BA-91CE-194AF248480F}" type="presOf" srcId="{0A4FE75E-A850-4234-9EF4-4D3340F1D19A}" destId="{42DE878A-2B32-4F7C-B8D7-1BD6843EEC1A}" srcOrd="0" destOrd="0" presId="urn:microsoft.com/office/officeart/2005/8/layout/process1"/>
    <dgm:cxn modelId="{8ADF4B46-A96C-4FC7-91B4-4D72E7A06105}" srcId="{0A4FE75E-A850-4234-9EF4-4D3340F1D19A}" destId="{E8F1BE0E-F58E-4DC4-ACBA-AF503C47E5AD}" srcOrd="0" destOrd="0" parTransId="{96506331-9B6A-4874-BA8E-B587BBA54844}" sibTransId="{F2FB988A-C30C-407B-9B22-47EA613462F2}"/>
    <dgm:cxn modelId="{54D5DB6F-69C7-4D51-BDF1-39CED8A2967D}" srcId="{0A4FE75E-A850-4234-9EF4-4D3340F1D19A}" destId="{B4943741-4C1C-4F6D-85A4-70F4B8A7F600}" srcOrd="2" destOrd="0" parTransId="{CE6C9A45-4630-4557-8351-FEDB8D053604}" sibTransId="{0E497C1A-ECD0-4A44-871C-EB425D4530CF}"/>
    <dgm:cxn modelId="{D7BB4070-B52A-4D12-A315-A9187AFA79BD}" type="presOf" srcId="{90386E8F-0670-4919-A9BF-C213DE4DE464}" destId="{22C70F1D-B0F6-47DD-A2C2-AE8359117BEF}" srcOrd="0" destOrd="0" presId="urn:microsoft.com/office/officeart/2005/8/layout/process1"/>
    <dgm:cxn modelId="{21602452-E4F8-4A02-B965-EE73A5CE0362}" type="presOf" srcId="{F2FB988A-C30C-407B-9B22-47EA613462F2}" destId="{763A79B7-612D-49A3-A90C-EE2B896A3723}" srcOrd="0" destOrd="0" presId="urn:microsoft.com/office/officeart/2005/8/layout/process1"/>
    <dgm:cxn modelId="{82B1C99A-A513-42C4-9B1C-524C9F469CB2}" srcId="{0A4FE75E-A850-4234-9EF4-4D3340F1D19A}" destId="{90386E8F-0670-4919-A9BF-C213DE4DE464}" srcOrd="1" destOrd="0" parTransId="{27D3431D-71E5-4ADE-BF01-E12C012CBE15}" sibTransId="{5F04765A-DE57-40CB-B54E-259A9E345EDF}"/>
    <dgm:cxn modelId="{56119DD7-4DFE-4E55-A1A1-20B39C35A82D}" type="presOf" srcId="{B4943741-4C1C-4F6D-85A4-70F4B8A7F600}" destId="{A2A0D5EE-ADAD-4673-B80F-01B2ABDCD322}" srcOrd="0" destOrd="0" presId="urn:microsoft.com/office/officeart/2005/8/layout/process1"/>
    <dgm:cxn modelId="{88EA19DF-3E14-4564-BE9F-56FBFDFB7B54}" type="presOf" srcId="{E8F1BE0E-F58E-4DC4-ACBA-AF503C47E5AD}" destId="{00589CC8-7D5B-446D-8349-F6B15885FF16}" srcOrd="0" destOrd="0" presId="urn:microsoft.com/office/officeart/2005/8/layout/process1"/>
    <dgm:cxn modelId="{E8B647AD-9346-468F-8400-6D73882CED8D}" type="presParOf" srcId="{42DE878A-2B32-4F7C-B8D7-1BD6843EEC1A}" destId="{00589CC8-7D5B-446D-8349-F6B15885FF16}" srcOrd="0" destOrd="0" presId="urn:microsoft.com/office/officeart/2005/8/layout/process1"/>
    <dgm:cxn modelId="{9866FFE1-1C50-442A-AD74-A5BE6A2A624F}" type="presParOf" srcId="{42DE878A-2B32-4F7C-B8D7-1BD6843EEC1A}" destId="{763A79B7-612D-49A3-A90C-EE2B896A3723}" srcOrd="1" destOrd="0" presId="urn:microsoft.com/office/officeart/2005/8/layout/process1"/>
    <dgm:cxn modelId="{98054629-BE2E-421B-8495-8E968EE9ED4D}" type="presParOf" srcId="{763A79B7-612D-49A3-A90C-EE2B896A3723}" destId="{5C457DBC-4A46-497C-96B3-F94469F7C3DE}" srcOrd="0" destOrd="0" presId="urn:microsoft.com/office/officeart/2005/8/layout/process1"/>
    <dgm:cxn modelId="{392941B0-F103-4160-BD99-2E6446EAA4BB}" type="presParOf" srcId="{42DE878A-2B32-4F7C-B8D7-1BD6843EEC1A}" destId="{22C70F1D-B0F6-47DD-A2C2-AE8359117BEF}" srcOrd="2" destOrd="0" presId="urn:microsoft.com/office/officeart/2005/8/layout/process1"/>
    <dgm:cxn modelId="{D35BF0E4-032F-4A65-8272-BE07627DD030}" type="presParOf" srcId="{42DE878A-2B32-4F7C-B8D7-1BD6843EEC1A}" destId="{8920CE9B-D05E-430A-BEFA-BACCCD241E21}" srcOrd="3" destOrd="0" presId="urn:microsoft.com/office/officeart/2005/8/layout/process1"/>
    <dgm:cxn modelId="{89D7C2ED-AA25-4170-B306-3788FE1E836F}" type="presParOf" srcId="{8920CE9B-D05E-430A-BEFA-BACCCD241E21}" destId="{84E0FE72-5344-4242-B0CF-0578BC7E4B27}" srcOrd="0" destOrd="0" presId="urn:microsoft.com/office/officeart/2005/8/layout/process1"/>
    <dgm:cxn modelId="{587D22D2-B8E4-4229-B2CB-E39ACFEBD862}" type="presParOf" srcId="{42DE878A-2B32-4F7C-B8D7-1BD6843EEC1A}" destId="{A2A0D5EE-ADAD-4673-B80F-01B2ABDCD32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89CC8-7D5B-446D-8349-F6B15885FF16}">
      <dsp:nvSpPr>
        <dsp:cNvPr id="0" name=""/>
        <dsp:cNvSpPr/>
      </dsp:nvSpPr>
      <dsp:spPr>
        <a:xfrm>
          <a:off x="8393" y="743527"/>
          <a:ext cx="2508845" cy="15053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Year</a:t>
          </a:r>
        </a:p>
      </dsp:txBody>
      <dsp:txXfrm>
        <a:off x="52482" y="787616"/>
        <a:ext cx="2420667" cy="1417129"/>
      </dsp:txXfrm>
    </dsp:sp>
    <dsp:sp modelId="{763A79B7-612D-49A3-A90C-EE2B896A3723}">
      <dsp:nvSpPr>
        <dsp:cNvPr id="0" name=""/>
        <dsp:cNvSpPr/>
      </dsp:nvSpPr>
      <dsp:spPr>
        <a:xfrm>
          <a:off x="2768123" y="1185084"/>
          <a:ext cx="531875" cy="6221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768123" y="1309523"/>
        <a:ext cx="372313" cy="373315"/>
      </dsp:txXfrm>
    </dsp:sp>
    <dsp:sp modelId="{22C70F1D-B0F6-47DD-A2C2-AE8359117BEF}">
      <dsp:nvSpPr>
        <dsp:cNvPr id="0" name=""/>
        <dsp:cNvSpPr/>
      </dsp:nvSpPr>
      <dsp:spPr>
        <a:xfrm>
          <a:off x="3520777" y="743527"/>
          <a:ext cx="2508845" cy="150530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Capture Year</a:t>
          </a:r>
        </a:p>
      </dsp:txBody>
      <dsp:txXfrm>
        <a:off x="3564866" y="787616"/>
        <a:ext cx="2420667" cy="1417129"/>
      </dsp:txXfrm>
    </dsp:sp>
    <dsp:sp modelId="{8920CE9B-D05E-430A-BEFA-BACCCD241E21}">
      <dsp:nvSpPr>
        <dsp:cNvPr id="0" name=""/>
        <dsp:cNvSpPr/>
      </dsp:nvSpPr>
      <dsp:spPr>
        <a:xfrm>
          <a:off x="6280507" y="1185084"/>
          <a:ext cx="531875" cy="62219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280507" y="1309523"/>
        <a:ext cx="372313" cy="373315"/>
      </dsp:txXfrm>
    </dsp:sp>
    <dsp:sp modelId="{A2A0D5EE-ADAD-4673-B80F-01B2ABDCD322}">
      <dsp:nvSpPr>
        <dsp:cNvPr id="0" name=""/>
        <dsp:cNvSpPr/>
      </dsp:nvSpPr>
      <dsp:spPr>
        <a:xfrm>
          <a:off x="7033160" y="743527"/>
          <a:ext cx="2508845" cy="150530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Full Approval</a:t>
          </a:r>
        </a:p>
      </dsp:txBody>
      <dsp:txXfrm>
        <a:off x="7077249" y="787616"/>
        <a:ext cx="2420667" cy="14171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6EFA-BBCF-4B7E-925D-F42A2FCFE062}"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CCF1F-76A4-4B79-BCCB-DC2980B99827}" type="slidenum">
              <a:rPr lang="en-US" smtClean="0"/>
              <a:t>‹#›</a:t>
            </a:fld>
            <a:endParaRPr lang="en-US"/>
          </a:p>
        </p:txBody>
      </p:sp>
    </p:spTree>
    <p:extLst>
      <p:ext uri="{BB962C8B-B14F-4D97-AF65-F5344CB8AC3E}">
        <p14:creationId xmlns:p14="http://schemas.microsoft.com/office/powerpoint/2010/main" val="20060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5360014ab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5360014abb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are here to connect you to resources (and one another)</a:t>
            </a:r>
            <a:endParaRPr/>
          </a:p>
        </p:txBody>
      </p:sp>
    </p:spTree>
    <p:extLst>
      <p:ext uri="{BB962C8B-B14F-4D97-AF65-F5344CB8AC3E}">
        <p14:creationId xmlns:p14="http://schemas.microsoft.com/office/powerpoint/2010/main" val="196808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5360014ab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5360014abb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83992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TEI and TIA data, of course, gives us so much information to support our teachers – and one of those key pieces of information is on teacher retention.  </a:t>
            </a:r>
          </a:p>
          <a:p>
            <a:endParaRPr lang="en-US" dirty="0"/>
          </a:p>
          <a:p>
            <a:r>
              <a:rPr lang="en-US" dirty="0"/>
              <a:t>We hear our teachers’ feedback  and recognize that compensation cannot be the sole strategy for retention,  however, data shows us the hitting Proficient I under TEI is the leading indicator that our teachers will be retained in the district over time.  Notably, retention of TEI-Distinguished and TIA designated teachers at our about 92% annually.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9363BC0-7C2A-44D1-990A-EDD317252D4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71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000" dirty="0">
                <a:latin typeface="Arial" panose="020B0604020202020204" pitchFamily="34" charset="0"/>
                <a:cs typeface="Arial" panose="020B0604020202020204" pitchFamily="34" charset="0"/>
              </a:rPr>
              <a:t>While differential retention remains a strength of the TIA/TEI data, we can also compare overall teacher turnover against the state and peers.   In 2022, Dallas ISD had lower teacher turnover than the state and most surrounding school districts, reversing the trend from the past decade.   Despite having a much higher percentage of economically disadvantaged students, Dallas ISD teacher attrition was 1.3 percentage points lower than the state and nearly 4 percentage points lower than Region 10. </a:t>
            </a:r>
          </a:p>
          <a:p>
            <a:pPr defTabSz="933237">
              <a:defRPr/>
            </a:pPr>
            <a:endParaRPr lang="en-US" sz="1000" dirty="0">
              <a:latin typeface="Arial" panose="020B0604020202020204" pitchFamily="34" charset="0"/>
              <a:cs typeface="Arial" panose="020B0604020202020204" pitchFamily="34" charset="0"/>
            </a:endParaRPr>
          </a:p>
          <a:p>
            <a:pPr defTabSz="933237">
              <a:defRPr/>
            </a:pPr>
            <a:r>
              <a:rPr lang="en-US" sz="1000" dirty="0">
                <a:latin typeface="Arial" panose="020B0604020202020204" pitchFamily="34" charset="0"/>
                <a:cs typeface="Arial" panose="020B0604020202020204" pitchFamily="34" charset="0"/>
              </a:rPr>
              <a:t>It is important to note that the state’s methodology includes in the turnover (“attrition”) rate teachers who remain employed in the District but transition to non-teaching positions, such as counselors, reset coordinators, media specialists, or campus leaders.  This accounts for up to 3.0% of teacher turnover annually. </a:t>
            </a:r>
          </a:p>
          <a:p>
            <a:pPr defTabSz="933237">
              <a:defRPr/>
            </a:pPr>
            <a:endParaRPr lang="en-US" sz="1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E98711-83FE-4747-9DEF-1F2E2AD36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60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4707-5F70-CE45-78FA-DFE05C421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686660-8A32-01D5-2EEB-C2469E0F93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A5B71-7937-CB3A-82C0-C302B0D36A17}"/>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5" name="Footer Placeholder 4">
            <a:extLst>
              <a:ext uri="{FF2B5EF4-FFF2-40B4-BE49-F238E27FC236}">
                <a16:creationId xmlns:a16="http://schemas.microsoft.com/office/drawing/2014/main" id="{61C1C509-CA11-AC12-F1F5-836409AE6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5D12E-3E2F-38C7-F143-AE162ED13762}"/>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422115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B70E-1070-92EA-EF96-B3178E053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41627-E196-65A6-B738-EA248E293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12BFE-9296-A06D-E1F0-57F173D070BA}"/>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5" name="Footer Placeholder 4">
            <a:extLst>
              <a:ext uri="{FF2B5EF4-FFF2-40B4-BE49-F238E27FC236}">
                <a16:creationId xmlns:a16="http://schemas.microsoft.com/office/drawing/2014/main" id="{43973840-6834-A75D-D078-4DDBF9751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18A24-1DBF-E7D7-2DC5-13F15D940344}"/>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150105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DC6089-7D42-4901-A8AC-6AE3F3806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C87F4-F204-7129-D2B0-3D14B59AA1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6CD13-DB07-324E-C5C9-018028061CCC}"/>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5" name="Footer Placeholder 4">
            <a:extLst>
              <a:ext uri="{FF2B5EF4-FFF2-40B4-BE49-F238E27FC236}">
                <a16:creationId xmlns:a16="http://schemas.microsoft.com/office/drawing/2014/main" id="{6C8B3733-12FA-E3A2-E57B-93F58E12F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9C155-1B29-B078-8C5D-C1F36F24C00D}"/>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421192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oes &amp; Colors">
  <p:cSld name="2_Boes &amp; Colors">
    <p:spTree>
      <p:nvGrpSpPr>
        <p:cNvPr id="1" name="Shape 65"/>
        <p:cNvGrpSpPr/>
        <p:nvPr/>
      </p:nvGrpSpPr>
      <p:grpSpPr>
        <a:xfrm>
          <a:off x="0" y="0"/>
          <a:ext cx="0" cy="0"/>
          <a:chOff x="0" y="0"/>
          <a:chExt cx="0" cy="0"/>
        </a:xfrm>
      </p:grpSpPr>
      <p:sp>
        <p:nvSpPr>
          <p:cNvPr id="66" name="Google Shape;66;g249d780f932_1_129"/>
          <p:cNvSpPr txBox="1"/>
          <p:nvPr/>
        </p:nvSpPr>
        <p:spPr>
          <a:xfrm>
            <a:off x="11469120" y="6378215"/>
            <a:ext cx="519300" cy="231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E9D"/>
              </a:buClr>
              <a:buSzPts val="800"/>
              <a:buFont typeface="Verdana"/>
              <a:buNone/>
            </a:pPr>
            <a:fld id="{00000000-1234-1234-1234-123412341234}" type="slidenum">
              <a:rPr lang="en-US" sz="800" b="1" i="0" u="none" strike="noStrike" cap="none">
                <a:solidFill>
                  <a:srgbClr val="888E9D"/>
                </a:solidFill>
                <a:latin typeface="Verdana"/>
                <a:ea typeface="Verdana"/>
                <a:cs typeface="Verdana"/>
                <a:sym typeface="Verdana"/>
              </a:rPr>
              <a:t>‹#›</a:t>
            </a:fld>
            <a:endParaRPr sz="800" b="1" i="0" u="none" strike="noStrike" cap="none">
              <a:solidFill>
                <a:srgbClr val="888E9D"/>
              </a:solidFill>
              <a:latin typeface="Verdana"/>
              <a:ea typeface="Verdana"/>
              <a:cs typeface="Verdana"/>
              <a:sym typeface="Verdana"/>
            </a:endParaRPr>
          </a:p>
        </p:txBody>
      </p:sp>
      <p:cxnSp>
        <p:nvCxnSpPr>
          <p:cNvPr id="67" name="Google Shape;67;g249d780f932_1_129"/>
          <p:cNvCxnSpPr/>
          <p:nvPr/>
        </p:nvCxnSpPr>
        <p:spPr>
          <a:xfrm>
            <a:off x="370316" y="1284971"/>
            <a:ext cx="11618100" cy="0"/>
          </a:xfrm>
          <a:prstGeom prst="straightConnector1">
            <a:avLst/>
          </a:prstGeom>
          <a:noFill/>
          <a:ln w="12700" cap="flat" cmpd="sng">
            <a:solidFill>
              <a:srgbClr val="0C3A5C"/>
            </a:solidFill>
            <a:prstDash val="solid"/>
            <a:miter lim="800000"/>
            <a:headEnd type="none" w="sm" len="sm"/>
            <a:tailEnd type="none" w="sm" len="sm"/>
          </a:ln>
        </p:spPr>
      </p:cxnSp>
      <p:sp>
        <p:nvSpPr>
          <p:cNvPr id="68" name="Google Shape;68;g249d780f932_1_129"/>
          <p:cNvSpPr txBox="1">
            <a:spLocks noGrp="1"/>
          </p:cNvSpPr>
          <p:nvPr>
            <p:ph type="title"/>
          </p:nvPr>
        </p:nvSpPr>
        <p:spPr>
          <a:xfrm>
            <a:off x="838200" y="456755"/>
            <a:ext cx="10515600" cy="1062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D3B5F"/>
              </a:buClr>
              <a:buSzPts val="3200"/>
              <a:buFont typeface="Verdana"/>
              <a:buNone/>
              <a:defRPr sz="3200" b="1">
                <a:solidFill>
                  <a:srgbClr val="0D3B5F"/>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9" name="Google Shape;69;g249d780f932_1_129"/>
          <p:cNvSpPr txBox="1">
            <a:spLocks noGrp="1"/>
          </p:cNvSpPr>
          <p:nvPr>
            <p:ph type="ftr" idx="11"/>
          </p:nvPr>
        </p:nvSpPr>
        <p:spPr>
          <a:xfrm>
            <a:off x="683445" y="6299143"/>
            <a:ext cx="8265300" cy="310500"/>
          </a:xfrm>
          <a:prstGeom prst="rect">
            <a:avLst/>
          </a:prstGeom>
          <a:noFill/>
          <a:ln>
            <a:noFill/>
          </a:ln>
        </p:spPr>
        <p:txBody>
          <a:bodyPr spcFirstLastPara="1" wrap="square" lIns="45700" tIns="0" rIns="0" bIns="0" anchor="ctr" anchorCtr="0">
            <a:noAutofit/>
          </a:bodyPr>
          <a:lstStyle>
            <a:lvl1pPr marR="0" lvl="0" algn="l">
              <a:lnSpc>
                <a:spcPct val="100000"/>
              </a:lnSpc>
              <a:spcBef>
                <a:spcPts val="0"/>
              </a:spcBef>
              <a:spcAft>
                <a:spcPts val="0"/>
              </a:spcAft>
              <a:buClr>
                <a:srgbClr val="003663"/>
              </a:buClr>
              <a:buSzPts val="1500"/>
              <a:buFont typeface="Verdana"/>
              <a:buNone/>
              <a:defRPr sz="800" b="0" i="0" u="none" strike="noStrike" cap="none">
                <a:solidFill>
                  <a:srgbClr val="003663"/>
                </a:solidFill>
                <a:latin typeface="Verdana"/>
                <a:ea typeface="Verdana"/>
                <a:cs typeface="Verdana"/>
                <a:sym typeface="Verdana"/>
              </a:defRPr>
            </a:lvl1pPr>
            <a:lvl2pPr marR="0" lvl="1"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500"/>
              <a:buFont typeface="Verdana"/>
              <a:buNone/>
              <a:defRPr sz="1900" b="0" i="0" u="none" strike="noStrike" cap="none">
                <a:solidFill>
                  <a:schemeClr val="dk1"/>
                </a:solidFill>
                <a:latin typeface="Verdana"/>
                <a:ea typeface="Verdana"/>
                <a:cs typeface="Verdana"/>
                <a:sym typeface="Verdana"/>
              </a:defRPr>
            </a:lvl9pPr>
          </a:lstStyle>
          <a:p>
            <a:endParaRPr/>
          </a:p>
        </p:txBody>
      </p:sp>
      <p:sp>
        <p:nvSpPr>
          <p:cNvPr id="70" name="Google Shape;70;g249d780f932_1_129"/>
          <p:cNvSpPr txBox="1">
            <a:spLocks noGrp="1"/>
          </p:cNvSpPr>
          <p:nvPr>
            <p:ph type="body" idx="1"/>
          </p:nvPr>
        </p:nvSpPr>
        <p:spPr>
          <a:xfrm>
            <a:off x="838200" y="1414273"/>
            <a:ext cx="10515600" cy="4538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Clr>
                <a:srgbClr val="0088A3"/>
              </a:buClr>
              <a:buSzPts val="2800"/>
              <a:buChar char="•"/>
              <a:defRPr>
                <a:solidFill>
                  <a:srgbClr val="0D3B5F"/>
                </a:solidFill>
                <a:latin typeface="Verdana"/>
                <a:ea typeface="Verdana"/>
                <a:cs typeface="Verdana"/>
                <a:sym typeface="Verdana"/>
              </a:defRPr>
            </a:lvl1pPr>
            <a:lvl2pPr marL="914400" lvl="1" indent="-381000" algn="l">
              <a:lnSpc>
                <a:spcPct val="90000"/>
              </a:lnSpc>
              <a:spcBef>
                <a:spcPts val="500"/>
              </a:spcBef>
              <a:spcAft>
                <a:spcPts val="0"/>
              </a:spcAft>
              <a:buClr>
                <a:srgbClr val="0088A3"/>
              </a:buClr>
              <a:buSzPts val="2400"/>
              <a:buFont typeface="NTR"/>
              <a:buChar char="-"/>
              <a:defRPr>
                <a:solidFill>
                  <a:srgbClr val="0D3B5F"/>
                </a:solidFill>
                <a:latin typeface="Verdana"/>
                <a:ea typeface="Verdana"/>
                <a:cs typeface="Verdana"/>
                <a:sym typeface="Verdana"/>
              </a:defRPr>
            </a:lvl2pPr>
            <a:lvl3pPr marL="1371600" lvl="2" indent="-355600" algn="l">
              <a:lnSpc>
                <a:spcPct val="90000"/>
              </a:lnSpc>
              <a:spcBef>
                <a:spcPts val="500"/>
              </a:spcBef>
              <a:spcAft>
                <a:spcPts val="0"/>
              </a:spcAft>
              <a:buClr>
                <a:srgbClr val="0088A3"/>
              </a:buClr>
              <a:buSzPts val="2000"/>
              <a:buChar char="•"/>
              <a:defRPr>
                <a:solidFill>
                  <a:srgbClr val="0D3B5F"/>
                </a:solidFill>
                <a:latin typeface="Verdana"/>
                <a:ea typeface="Verdana"/>
                <a:cs typeface="Verdana"/>
                <a:sym typeface="Verdana"/>
              </a:defRPr>
            </a:lvl3pPr>
            <a:lvl4pPr marL="1828800" lvl="3" indent="-349250" algn="l">
              <a:lnSpc>
                <a:spcPct val="90000"/>
              </a:lnSpc>
              <a:spcBef>
                <a:spcPts val="500"/>
              </a:spcBef>
              <a:spcAft>
                <a:spcPts val="0"/>
              </a:spcAft>
              <a:buClr>
                <a:srgbClr val="0088A3"/>
              </a:buClr>
              <a:buSzPts val="1900"/>
              <a:buFont typeface="NTR"/>
              <a:buChar char="-"/>
              <a:defRPr>
                <a:solidFill>
                  <a:srgbClr val="0D3B5F"/>
                </a:solidFill>
                <a:latin typeface="Verdana"/>
                <a:ea typeface="Verdana"/>
                <a:cs typeface="Verdana"/>
                <a:sym typeface="Verdana"/>
              </a:defRPr>
            </a:lvl4pPr>
            <a:lvl5pPr marL="2286000" lvl="4" indent="-349250" algn="l">
              <a:lnSpc>
                <a:spcPct val="90000"/>
              </a:lnSpc>
              <a:spcBef>
                <a:spcPts val="500"/>
              </a:spcBef>
              <a:spcAft>
                <a:spcPts val="0"/>
              </a:spcAft>
              <a:buClr>
                <a:srgbClr val="0088A3"/>
              </a:buClr>
              <a:buSzPts val="1900"/>
              <a:buChar char="•"/>
              <a:defRPr>
                <a:solidFill>
                  <a:srgbClr val="0D3B5F"/>
                </a:solidFill>
                <a:latin typeface="Verdana"/>
                <a:ea typeface="Verdana"/>
                <a:cs typeface="Verdana"/>
                <a:sym typeface="Verdana"/>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pic>
        <p:nvPicPr>
          <p:cNvPr id="71" name="Google Shape;71;g249d780f932_1_129"/>
          <p:cNvPicPr preferRelativeResize="0"/>
          <p:nvPr/>
        </p:nvPicPr>
        <p:blipFill rotWithShape="1">
          <a:blip r:embed="rId2">
            <a:alphaModFix/>
          </a:blip>
          <a:srcRect/>
          <a:stretch/>
        </p:blipFill>
        <p:spPr>
          <a:xfrm>
            <a:off x="9669721" y="6201313"/>
            <a:ext cx="1485902" cy="457200"/>
          </a:xfrm>
          <a:prstGeom prst="rect">
            <a:avLst/>
          </a:prstGeom>
          <a:noFill/>
          <a:ln>
            <a:noFill/>
          </a:ln>
        </p:spPr>
      </p:pic>
    </p:spTree>
    <p:extLst>
      <p:ext uri="{BB962C8B-B14F-4D97-AF65-F5344CB8AC3E}">
        <p14:creationId xmlns:p14="http://schemas.microsoft.com/office/powerpoint/2010/main" val="1031650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ption 1, Editable Photo">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66169-A6A0-0A40-AE68-6F8D16395267}"/>
              </a:ext>
            </a:extLst>
          </p:cNvPr>
          <p:cNvSpPr/>
          <p:nvPr userDrawn="1"/>
        </p:nvSpPr>
        <p:spPr>
          <a:xfrm>
            <a:off x="0" y="-60612"/>
            <a:ext cx="12191993" cy="803564"/>
          </a:xfrm>
          <a:prstGeom prst="rect">
            <a:avLst/>
          </a:prstGeom>
          <a:gradFill flip="none" rotWithShape="1">
            <a:gsLst>
              <a:gs pos="11000">
                <a:srgbClr val="40C2CC"/>
              </a:gs>
              <a:gs pos="100000">
                <a:srgbClr val="586FB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oogle Shape;23;p3">
            <a:extLst>
              <a:ext uri="{FF2B5EF4-FFF2-40B4-BE49-F238E27FC236}">
                <a16:creationId xmlns:a16="http://schemas.microsoft.com/office/drawing/2014/main" id="{959F9611-7D6B-4836-8D98-48EDCA5EDA64}"/>
              </a:ext>
            </a:extLst>
          </p:cNvPr>
          <p:cNvPicPr preferRelativeResize="0"/>
          <p:nvPr userDrawn="1"/>
        </p:nvPicPr>
        <p:blipFill rotWithShape="1">
          <a:blip r:embed="rId2">
            <a:alphaModFix/>
          </a:blip>
          <a:srcRect/>
          <a:stretch/>
        </p:blipFill>
        <p:spPr>
          <a:xfrm>
            <a:off x="8761608" y="26621"/>
            <a:ext cx="3430385" cy="630753"/>
          </a:xfrm>
          <a:prstGeom prst="rect">
            <a:avLst/>
          </a:prstGeom>
          <a:noFill/>
          <a:ln>
            <a:noFill/>
          </a:ln>
        </p:spPr>
      </p:pic>
    </p:spTree>
    <p:extLst>
      <p:ext uri="{BB962C8B-B14F-4D97-AF65-F5344CB8AC3E}">
        <p14:creationId xmlns:p14="http://schemas.microsoft.com/office/powerpoint/2010/main" val="242937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FDF-59B4-CC55-C8E8-2BD7D5DBD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33EE3-4BD1-6B76-1200-B9988DA5D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6A731-2103-0308-2294-4289029F3D5F}"/>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5" name="Footer Placeholder 4">
            <a:extLst>
              <a:ext uri="{FF2B5EF4-FFF2-40B4-BE49-F238E27FC236}">
                <a16:creationId xmlns:a16="http://schemas.microsoft.com/office/drawing/2014/main" id="{F404074D-EA5C-419C-645E-4781CA70B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89762-B3F8-A2CA-DA6B-52BF87E38363}"/>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36365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2285-B79A-6DE1-419D-6877E21EE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BBF7A2-63B0-52F3-0157-F7EB3EE7B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77F47-0832-74F8-91C1-95C5B5117211}"/>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5" name="Footer Placeholder 4">
            <a:extLst>
              <a:ext uri="{FF2B5EF4-FFF2-40B4-BE49-F238E27FC236}">
                <a16:creationId xmlns:a16="http://schemas.microsoft.com/office/drawing/2014/main" id="{80F692E7-AFD3-0A02-7477-1E346B2F4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8831-6B37-8550-0935-6CBCDF96589E}"/>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296281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DEA8-ACC8-3579-01C4-D4CA55A5F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B3DCD-5295-52FB-E1D0-180FD002E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1AB492-2873-1FE4-7A18-08BC7EDCA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EFB3EF-03F3-C4C1-BFB3-DE481620FE42}"/>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6" name="Footer Placeholder 5">
            <a:extLst>
              <a:ext uri="{FF2B5EF4-FFF2-40B4-BE49-F238E27FC236}">
                <a16:creationId xmlns:a16="http://schemas.microsoft.com/office/drawing/2014/main" id="{BDD6E95D-828F-789A-704B-A53A4FC71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2D5-3C06-1C8F-0C73-B390DD1C1553}"/>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44796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121E-8F40-71B4-C060-F7F07DEA05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889576-59EE-7453-455E-9D7BC1374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65B4A-FD35-8349-3BB5-99D0B4BDA9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B210FF-3243-3B57-DCC6-A0B2C7DA5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69A75-E2E3-5E41-027D-8F02FA4809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D2F682-86B6-000F-5FAA-6FD08470F48C}"/>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8" name="Footer Placeholder 7">
            <a:extLst>
              <a:ext uri="{FF2B5EF4-FFF2-40B4-BE49-F238E27FC236}">
                <a16:creationId xmlns:a16="http://schemas.microsoft.com/office/drawing/2014/main" id="{324FDC96-D096-9837-EDDF-7FDBCA820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E5B61-2291-5C0A-A1B7-83D910ECA7AA}"/>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1914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0E1F-D4EF-24A4-4B84-0F241660BE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A8D48-EB68-BDE2-167B-67987A172038}"/>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4" name="Footer Placeholder 3">
            <a:extLst>
              <a:ext uri="{FF2B5EF4-FFF2-40B4-BE49-F238E27FC236}">
                <a16:creationId xmlns:a16="http://schemas.microsoft.com/office/drawing/2014/main" id="{2D0212F7-9962-777B-4410-1A1C716B6E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8880F-C4A1-186A-68D1-5B7ABB2F9140}"/>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1747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6C4DB-07E9-99D4-CB47-43A039C1E293}"/>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3" name="Footer Placeholder 2">
            <a:extLst>
              <a:ext uri="{FF2B5EF4-FFF2-40B4-BE49-F238E27FC236}">
                <a16:creationId xmlns:a16="http://schemas.microsoft.com/office/drawing/2014/main" id="{E843B0E0-03F7-AE66-A394-FD8D85EAA5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03693E-C301-5BF7-E3B5-D761FA2915E2}"/>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367343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5AD1-6A49-8091-2A09-3F1C955EA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4B261-7499-9375-84C9-F52650DBA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4FFC12-8F6C-F270-6F06-13B777F4A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BB67B-C763-716B-D5CA-FC96CAC8AD77}"/>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6" name="Footer Placeholder 5">
            <a:extLst>
              <a:ext uri="{FF2B5EF4-FFF2-40B4-BE49-F238E27FC236}">
                <a16:creationId xmlns:a16="http://schemas.microsoft.com/office/drawing/2014/main" id="{7E81D8F1-42D0-EF7D-13BE-42EDCB944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8557A-B005-5D84-DC4D-4E0117B92F56}"/>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36858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0B42-BEE0-66EB-EF67-00E4573F7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FD9D4-FCA2-71DF-1BEB-646026C4D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EE6A4-ADE8-B2A4-6609-511E766E4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684B0-0531-B4C5-3762-1F36E35FF91F}"/>
              </a:ext>
            </a:extLst>
          </p:cNvPr>
          <p:cNvSpPr>
            <a:spLocks noGrp="1"/>
          </p:cNvSpPr>
          <p:nvPr>
            <p:ph type="dt" sz="half" idx="10"/>
          </p:nvPr>
        </p:nvSpPr>
        <p:spPr/>
        <p:txBody>
          <a:bodyPr/>
          <a:lstStyle/>
          <a:p>
            <a:fld id="{7CA511BA-6F8B-4BF0-AAC2-DC5B0EA5ABCB}" type="datetimeFigureOut">
              <a:rPr lang="en-US" smtClean="0"/>
              <a:t>10/10/2024</a:t>
            </a:fld>
            <a:endParaRPr lang="en-US"/>
          </a:p>
        </p:txBody>
      </p:sp>
      <p:sp>
        <p:nvSpPr>
          <p:cNvPr id="6" name="Footer Placeholder 5">
            <a:extLst>
              <a:ext uri="{FF2B5EF4-FFF2-40B4-BE49-F238E27FC236}">
                <a16:creationId xmlns:a16="http://schemas.microsoft.com/office/drawing/2014/main" id="{86B313CC-6655-B9FF-78DC-2AAA7DD65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CC2D1-3A32-9501-40D7-EA82476FFC94}"/>
              </a:ext>
            </a:extLst>
          </p:cNvPr>
          <p:cNvSpPr>
            <a:spLocks noGrp="1"/>
          </p:cNvSpPr>
          <p:nvPr>
            <p:ph type="sldNum" sz="quarter" idx="12"/>
          </p:nvPr>
        </p:nvSpPr>
        <p:spPr/>
        <p:txBody>
          <a:bodyPr/>
          <a:lstStyle/>
          <a:p>
            <a:fld id="{97BD8465-BD05-414B-A8C9-F2D45BC426B6}" type="slidenum">
              <a:rPr lang="en-US" smtClean="0"/>
              <a:t>‹#›</a:t>
            </a:fld>
            <a:endParaRPr lang="en-US"/>
          </a:p>
        </p:txBody>
      </p:sp>
    </p:spTree>
    <p:extLst>
      <p:ext uri="{BB962C8B-B14F-4D97-AF65-F5344CB8AC3E}">
        <p14:creationId xmlns:p14="http://schemas.microsoft.com/office/powerpoint/2010/main" val="239172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D919C-B187-7E48-56A2-9AD6833931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2A500B-80D2-3D28-1D29-42A90FA7F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74103-8A08-5BA3-E942-C4A19AE71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511BA-6F8B-4BF0-AAC2-DC5B0EA5ABCB}" type="datetimeFigureOut">
              <a:rPr lang="en-US" smtClean="0"/>
              <a:t>10/10/2024</a:t>
            </a:fld>
            <a:endParaRPr lang="en-US"/>
          </a:p>
        </p:txBody>
      </p:sp>
      <p:sp>
        <p:nvSpPr>
          <p:cNvPr id="5" name="Footer Placeholder 4">
            <a:extLst>
              <a:ext uri="{FF2B5EF4-FFF2-40B4-BE49-F238E27FC236}">
                <a16:creationId xmlns:a16="http://schemas.microsoft.com/office/drawing/2014/main" id="{66FA3F44-69FD-F0D5-6ED6-7FD3C6B30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D34FEF-A856-1134-D845-240F13AF7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D8465-BD05-414B-A8C9-F2D45BC426B6}" type="slidenum">
              <a:rPr lang="en-US" smtClean="0"/>
              <a:t>‹#›</a:t>
            </a:fld>
            <a:endParaRPr lang="en-US"/>
          </a:p>
        </p:txBody>
      </p:sp>
    </p:spTree>
    <p:extLst>
      <p:ext uri="{BB962C8B-B14F-4D97-AF65-F5344CB8AC3E}">
        <p14:creationId xmlns:p14="http://schemas.microsoft.com/office/powerpoint/2010/main" val="324469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tiatexas.org/funding-map/"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FA30B-461C-4696-2C05-330A8E11D2AB}"/>
              </a:ext>
            </a:extLst>
          </p:cNvPr>
          <p:cNvSpPr>
            <a:spLocks noGrp="1"/>
          </p:cNvSpPr>
          <p:nvPr>
            <p:ph type="ctrTitle"/>
          </p:nvPr>
        </p:nvSpPr>
        <p:spPr/>
        <p:txBody>
          <a:bodyPr/>
          <a:lstStyle/>
          <a:p>
            <a:r>
              <a:rPr lang="en-US" b="1" dirty="0"/>
              <a:t>Teacher Incentive Allotment</a:t>
            </a:r>
            <a:br>
              <a:rPr lang="en-US" b="1" dirty="0"/>
            </a:br>
            <a:r>
              <a:rPr lang="en-US" sz="3000" b="1" dirty="0"/>
              <a:t>Identifying &amp; Compensating Highly Effective Teachers</a:t>
            </a:r>
            <a:endParaRPr lang="en-US" b="1" dirty="0"/>
          </a:p>
        </p:txBody>
      </p:sp>
    </p:spTree>
    <p:extLst>
      <p:ext uri="{BB962C8B-B14F-4D97-AF65-F5344CB8AC3E}">
        <p14:creationId xmlns:p14="http://schemas.microsoft.com/office/powerpoint/2010/main" val="77351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7278-9C6D-7A96-941F-FA4195BA25F7}"/>
              </a:ext>
            </a:extLst>
          </p:cNvPr>
          <p:cNvSpPr>
            <a:spLocks noGrp="1"/>
          </p:cNvSpPr>
          <p:nvPr>
            <p:ph type="title"/>
          </p:nvPr>
        </p:nvSpPr>
        <p:spPr>
          <a:xfrm>
            <a:off x="796255" y="55445"/>
            <a:ext cx="11116112" cy="1060291"/>
          </a:xfrm>
        </p:spPr>
        <p:txBody>
          <a:bodyPr>
            <a:normAutofit/>
          </a:bodyPr>
          <a:lstStyle/>
          <a:p>
            <a:r>
              <a:rPr lang="en-US" sz="4000" b="1" dirty="0">
                <a:solidFill>
                  <a:srgbClr val="455D6D"/>
                </a:solidFill>
                <a:latin typeface="Arial" panose="020B0604020202020204" pitchFamily="34" charset="0"/>
                <a:ea typeface="Open Sans" panose="020B0606030504020204" pitchFamily="34" charset="0"/>
                <a:cs typeface="Arial" panose="020B0604020202020204" pitchFamily="34" charset="0"/>
              </a:rPr>
              <a:t>Teacher Incentive Allotment (TIA) Overview</a:t>
            </a:r>
            <a:endParaRPr lang="en-US" sz="4000" dirty="0"/>
          </a:p>
        </p:txBody>
      </p:sp>
      <p:sp>
        <p:nvSpPr>
          <p:cNvPr id="4" name="Content Placeholder 3">
            <a:extLst>
              <a:ext uri="{FF2B5EF4-FFF2-40B4-BE49-F238E27FC236}">
                <a16:creationId xmlns:a16="http://schemas.microsoft.com/office/drawing/2014/main" id="{2A9219B6-A406-5D11-0025-C116CF50E007}"/>
              </a:ext>
            </a:extLst>
          </p:cNvPr>
          <p:cNvSpPr txBox="1">
            <a:spLocks noGrp="1"/>
          </p:cNvSpPr>
          <p:nvPr>
            <p:ph idx="1"/>
          </p:nvPr>
        </p:nvSpPr>
        <p:spPr>
          <a:xfrm>
            <a:off x="279633" y="936869"/>
            <a:ext cx="11848050" cy="5585119"/>
          </a:xfrm>
          <a:prstGeom prst="rect">
            <a:avLst/>
          </a:prstGeom>
          <a:noFill/>
        </p:spPr>
        <p:txBody>
          <a:bodyPr wrap="square" rtlCol="0">
            <a:spAutoFit/>
          </a:bodyPr>
          <a:lstStyle/>
          <a:p>
            <a:pPr marL="283464" indent="-283464">
              <a:buNone/>
            </a:pPr>
            <a:r>
              <a:rPr lang="en-US" sz="1800" b="1" dirty="0"/>
              <a:t>Purpose: </a:t>
            </a:r>
            <a:r>
              <a:rPr lang="en-US" sz="1800" dirty="0"/>
              <a:t>Provide funding to school systems who redesign their teacher evaluation systems in a way that helps those systems:</a:t>
            </a:r>
          </a:p>
          <a:p>
            <a:pPr marL="1257300" lvl="2" indent="-342900">
              <a:buFont typeface="+mj-lt"/>
              <a:buAutoNum type="arabicPeriod"/>
            </a:pPr>
            <a:r>
              <a:rPr lang="en-US" sz="1800" dirty="0"/>
              <a:t>Identify their most effective teachers based on quantitative student growth data and,</a:t>
            </a:r>
          </a:p>
          <a:p>
            <a:pPr marL="1257300" lvl="2" indent="-342900">
              <a:buFont typeface="+mj-lt"/>
              <a:buAutoNum type="arabicPeriod"/>
            </a:pPr>
            <a:r>
              <a:rPr lang="en-US" sz="1800" dirty="0"/>
              <a:t>Compensate effective teachers significantly more.</a:t>
            </a:r>
          </a:p>
          <a:p>
            <a:pPr marL="283464" indent="-283464">
              <a:buNone/>
            </a:pPr>
            <a:r>
              <a:rPr lang="en-US" sz="1800" b="1" dirty="0"/>
              <a:t>Nuts &amp; Bolts: </a:t>
            </a:r>
          </a:p>
          <a:p>
            <a:pPr marL="283464" indent="-283464">
              <a:lnSpc>
                <a:spcPct val="100000"/>
              </a:lnSpc>
            </a:pPr>
            <a:r>
              <a:rPr lang="en-US" sz="1800" dirty="0"/>
              <a:t>Optional program with wide flexibility for districts to design in a way that best meets their needs.</a:t>
            </a:r>
          </a:p>
          <a:p>
            <a:pPr marL="283464" indent="-283464">
              <a:lnSpc>
                <a:spcPct val="100000"/>
              </a:lnSpc>
            </a:pPr>
            <a:r>
              <a:rPr lang="en-US" sz="1800" dirty="0"/>
              <a:t>A qualified TIA system must include, at minimum, the following components:</a:t>
            </a:r>
          </a:p>
          <a:p>
            <a:pPr marL="742950" lvl="2" indent="-285750">
              <a:lnSpc>
                <a:spcPct val="100000"/>
              </a:lnSpc>
              <a:buFont typeface="Courier New" panose="02070309020205020404" pitchFamily="49" charset="0"/>
              <a:buChar char="o"/>
            </a:pPr>
            <a:r>
              <a:rPr lang="en-US" sz="1800" dirty="0"/>
              <a:t>Principal evaluation (T-TESS or other)</a:t>
            </a:r>
          </a:p>
          <a:p>
            <a:pPr marL="742950" lvl="2" indent="-285750">
              <a:lnSpc>
                <a:spcPct val="100000"/>
              </a:lnSpc>
              <a:buFont typeface="Courier New" panose="02070309020205020404" pitchFamily="49" charset="0"/>
              <a:buChar char="o"/>
            </a:pPr>
            <a:r>
              <a:rPr lang="en-US" sz="1800" dirty="0"/>
              <a:t>Student academic growth measure(s) </a:t>
            </a:r>
          </a:p>
          <a:p>
            <a:pPr marL="283464" indent="-283464">
              <a:lnSpc>
                <a:spcPct val="100000"/>
              </a:lnSpc>
            </a:pPr>
            <a:r>
              <a:rPr lang="en-US" sz="1800" dirty="0"/>
              <a:t>Teachers designated by a TIA system receive one of three designations: Recognized, Exemplary, or Master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285750" indent="-285750">
              <a:lnSpc>
                <a:spcPct val="100000"/>
              </a:lnSpc>
              <a:spcBef>
                <a:spcPts val="0"/>
              </a:spcBef>
              <a:buFont typeface="Arial" panose="020B0604020202020204" pitchFamily="34" charset="0"/>
              <a:buChar char="•"/>
            </a:pPr>
            <a:r>
              <a:rPr lang="en-US" sz="1800" dirty="0"/>
              <a:t>Funding earned depends on designation level, concentration of poverty at that campus, and whether campus is rural</a:t>
            </a:r>
          </a:p>
          <a:p>
            <a:pPr marL="285750" indent="-285750">
              <a:lnSpc>
                <a:spcPct val="100000"/>
              </a:lnSpc>
              <a:spcBef>
                <a:spcPts val="0"/>
              </a:spcBef>
              <a:buFont typeface="Arial" panose="020B0604020202020204" pitchFamily="34" charset="0"/>
              <a:buChar char="•"/>
            </a:pPr>
            <a:r>
              <a:rPr lang="en-US" sz="1800" dirty="0"/>
              <a:t>90% of funding earned by school systems must go directly to educator salaries on the designated teacher’s campus </a:t>
            </a:r>
          </a:p>
          <a:p>
            <a:pPr marL="285750" indent="-285750">
              <a:lnSpc>
                <a:spcPct val="100000"/>
              </a:lnSpc>
              <a:spcBef>
                <a:spcPts val="0"/>
              </a:spcBef>
              <a:buFont typeface="Arial" panose="020B0604020202020204" pitchFamily="34" charset="0"/>
              <a:buChar char="•"/>
            </a:pPr>
            <a:r>
              <a:rPr lang="en-US" sz="1800" dirty="0"/>
              <a:t>Designated teachers earn funding for five years</a:t>
            </a:r>
          </a:p>
        </p:txBody>
      </p:sp>
      <p:pic>
        <p:nvPicPr>
          <p:cNvPr id="5" name="Picture 4">
            <a:extLst>
              <a:ext uri="{FF2B5EF4-FFF2-40B4-BE49-F238E27FC236}">
                <a16:creationId xmlns:a16="http://schemas.microsoft.com/office/drawing/2014/main" id="{B94DE785-6A00-12BC-DCA3-4A70737ED896}"/>
              </a:ext>
            </a:extLst>
          </p:cNvPr>
          <p:cNvPicPr>
            <a:picLocks noChangeAspect="1"/>
          </p:cNvPicPr>
          <p:nvPr/>
        </p:nvPicPr>
        <p:blipFill>
          <a:blip r:embed="rId2"/>
          <a:stretch>
            <a:fillRect/>
          </a:stretch>
        </p:blipFill>
        <p:spPr>
          <a:xfrm>
            <a:off x="4058570" y="4275455"/>
            <a:ext cx="3839968" cy="1290312"/>
          </a:xfrm>
          <a:prstGeom prst="rect">
            <a:avLst/>
          </a:prstGeom>
        </p:spPr>
      </p:pic>
    </p:spTree>
    <p:extLst>
      <p:ext uri="{BB962C8B-B14F-4D97-AF65-F5344CB8AC3E}">
        <p14:creationId xmlns:p14="http://schemas.microsoft.com/office/powerpoint/2010/main" val="317524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5F5F761-CFF7-BFED-16BF-26C021F0A579}"/>
              </a:ext>
            </a:extLst>
          </p:cNvPr>
          <p:cNvGraphicFramePr/>
          <p:nvPr/>
        </p:nvGraphicFramePr>
        <p:xfrm>
          <a:off x="1531257" y="1068010"/>
          <a:ext cx="9550400" cy="299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420EC30-C4FD-04D0-7551-18B00CC88929}"/>
              </a:ext>
            </a:extLst>
          </p:cNvPr>
          <p:cNvSpPr txBox="1"/>
          <p:nvPr/>
        </p:nvSpPr>
        <p:spPr>
          <a:xfrm>
            <a:off x="1763486" y="1393371"/>
            <a:ext cx="2111828" cy="381000"/>
          </a:xfrm>
          <a:prstGeom prst="rect">
            <a:avLst/>
          </a:prstGeom>
          <a:noFill/>
        </p:spPr>
        <p:txBody>
          <a:bodyPr wrap="square" rtlCol="0">
            <a:spAutoFit/>
          </a:bodyPr>
          <a:lstStyle/>
          <a:p>
            <a:pPr algn="ctr"/>
            <a:r>
              <a:rPr lang="en-US" b="1" dirty="0"/>
              <a:t>2024 – 25 SY</a:t>
            </a:r>
          </a:p>
        </p:txBody>
      </p:sp>
      <p:sp>
        <p:nvSpPr>
          <p:cNvPr id="6" name="TextBox 5">
            <a:extLst>
              <a:ext uri="{FF2B5EF4-FFF2-40B4-BE49-F238E27FC236}">
                <a16:creationId xmlns:a16="http://schemas.microsoft.com/office/drawing/2014/main" id="{640EDA99-1479-1A99-8C3B-6029CCC9E4C4}"/>
              </a:ext>
            </a:extLst>
          </p:cNvPr>
          <p:cNvSpPr txBox="1"/>
          <p:nvPr/>
        </p:nvSpPr>
        <p:spPr>
          <a:xfrm>
            <a:off x="5290457" y="1393371"/>
            <a:ext cx="2111828" cy="381000"/>
          </a:xfrm>
          <a:prstGeom prst="rect">
            <a:avLst/>
          </a:prstGeom>
          <a:noFill/>
        </p:spPr>
        <p:txBody>
          <a:bodyPr wrap="square" rtlCol="0">
            <a:spAutoFit/>
          </a:bodyPr>
          <a:lstStyle/>
          <a:p>
            <a:pPr algn="ctr"/>
            <a:r>
              <a:rPr lang="en-US" b="1" dirty="0"/>
              <a:t>2025 – 26 SY</a:t>
            </a:r>
          </a:p>
        </p:txBody>
      </p:sp>
      <p:sp>
        <p:nvSpPr>
          <p:cNvPr id="7" name="TextBox 6">
            <a:extLst>
              <a:ext uri="{FF2B5EF4-FFF2-40B4-BE49-F238E27FC236}">
                <a16:creationId xmlns:a16="http://schemas.microsoft.com/office/drawing/2014/main" id="{493755BD-CF47-64B6-35E4-1371D0EC9EE1}"/>
              </a:ext>
            </a:extLst>
          </p:cNvPr>
          <p:cNvSpPr txBox="1"/>
          <p:nvPr/>
        </p:nvSpPr>
        <p:spPr>
          <a:xfrm>
            <a:off x="8817428" y="1393371"/>
            <a:ext cx="2111828" cy="381000"/>
          </a:xfrm>
          <a:prstGeom prst="rect">
            <a:avLst/>
          </a:prstGeom>
          <a:noFill/>
        </p:spPr>
        <p:txBody>
          <a:bodyPr wrap="square" rtlCol="0">
            <a:spAutoFit/>
          </a:bodyPr>
          <a:lstStyle/>
          <a:p>
            <a:pPr algn="ctr"/>
            <a:r>
              <a:rPr lang="en-US" b="1" dirty="0"/>
              <a:t>2026 – 27 SY</a:t>
            </a:r>
          </a:p>
        </p:txBody>
      </p:sp>
      <p:sp>
        <p:nvSpPr>
          <p:cNvPr id="8" name="Left Brace 7">
            <a:extLst>
              <a:ext uri="{FF2B5EF4-FFF2-40B4-BE49-F238E27FC236}">
                <a16:creationId xmlns:a16="http://schemas.microsoft.com/office/drawing/2014/main" id="{C55BA213-0D3D-D43B-16B7-AF2101DC5A2F}"/>
              </a:ext>
            </a:extLst>
          </p:cNvPr>
          <p:cNvSpPr/>
          <p:nvPr/>
        </p:nvSpPr>
        <p:spPr>
          <a:xfrm rot="16200000">
            <a:off x="2200731" y="2838770"/>
            <a:ext cx="497114" cy="1632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927444B-9C31-E777-E1A8-C33CA8EFCCF0}"/>
              </a:ext>
            </a:extLst>
          </p:cNvPr>
          <p:cNvCxnSpPr>
            <a:cxnSpLocks/>
          </p:cNvCxnSpPr>
          <p:nvPr/>
        </p:nvCxnSpPr>
        <p:spPr>
          <a:xfrm>
            <a:off x="3483429" y="3429000"/>
            <a:ext cx="1" cy="24384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3C2B65F2-CAB1-F814-E0EB-032191053EFE}"/>
              </a:ext>
            </a:extLst>
          </p:cNvPr>
          <p:cNvCxnSpPr/>
          <p:nvPr/>
        </p:nvCxnSpPr>
        <p:spPr>
          <a:xfrm>
            <a:off x="4550229" y="3390900"/>
            <a:ext cx="0" cy="1338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436B461C-0639-85D2-742A-CEBBEE7ACE86}"/>
              </a:ext>
            </a:extLst>
          </p:cNvPr>
          <p:cNvSpPr/>
          <p:nvPr/>
        </p:nvSpPr>
        <p:spPr>
          <a:xfrm rot="16200000">
            <a:off x="6037944" y="2405946"/>
            <a:ext cx="497114" cy="25363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E4AE9DA-56F9-5287-2E75-407B281F4EDD}"/>
              </a:ext>
            </a:extLst>
          </p:cNvPr>
          <p:cNvCxnSpPr>
            <a:cxnSpLocks/>
            <a:endCxn id="19" idx="0"/>
          </p:cNvCxnSpPr>
          <p:nvPr/>
        </p:nvCxnSpPr>
        <p:spPr>
          <a:xfrm flipH="1">
            <a:off x="7885840" y="3390900"/>
            <a:ext cx="34469" cy="20737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CBCF9552-0894-A82F-8E71-F4B5B5C9A3C1}"/>
              </a:ext>
            </a:extLst>
          </p:cNvPr>
          <p:cNvCxnSpPr>
            <a:cxnSpLocks/>
          </p:cNvCxnSpPr>
          <p:nvPr/>
        </p:nvCxnSpPr>
        <p:spPr>
          <a:xfrm>
            <a:off x="9024258" y="3390900"/>
            <a:ext cx="0" cy="10368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E8BB6416-82C8-346B-6F8F-4DB54134BBB4}"/>
              </a:ext>
            </a:extLst>
          </p:cNvPr>
          <p:cNvCxnSpPr/>
          <p:nvPr/>
        </p:nvCxnSpPr>
        <p:spPr>
          <a:xfrm>
            <a:off x="10565175" y="3390900"/>
            <a:ext cx="0" cy="13389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60F63801-BC29-3706-7E77-0DB5BAE1CA5C}"/>
              </a:ext>
            </a:extLst>
          </p:cNvPr>
          <p:cNvSpPr txBox="1"/>
          <p:nvPr/>
        </p:nvSpPr>
        <p:spPr>
          <a:xfrm>
            <a:off x="1285698" y="3922692"/>
            <a:ext cx="2197732"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District works with stakeholders to design TIA system</a:t>
            </a:r>
          </a:p>
          <a:p>
            <a:pPr marL="285750" indent="-285750">
              <a:buFont typeface="Arial" panose="020B0604020202020204" pitchFamily="34" charset="0"/>
              <a:buChar char="•"/>
            </a:pPr>
            <a:r>
              <a:rPr lang="en-US" sz="1400" dirty="0"/>
              <a:t>Determine:</a:t>
            </a:r>
          </a:p>
          <a:p>
            <a:pPr marL="742950" lvl="1" indent="-285750">
              <a:buFont typeface="Arial" panose="020B0604020202020204" pitchFamily="34" charset="0"/>
              <a:buChar char="•"/>
            </a:pPr>
            <a:r>
              <a:rPr lang="en-US" sz="1400" dirty="0"/>
              <a:t>Teacher eligibility</a:t>
            </a:r>
          </a:p>
          <a:p>
            <a:pPr marL="742950" lvl="1" indent="-285750">
              <a:buFont typeface="Arial" panose="020B0604020202020204" pitchFamily="34" charset="0"/>
              <a:buChar char="•"/>
            </a:pPr>
            <a:r>
              <a:rPr lang="en-US" sz="1400" dirty="0"/>
              <a:t>Metrics</a:t>
            </a:r>
          </a:p>
          <a:p>
            <a:pPr marL="742950" lvl="1" indent="-285750">
              <a:buFont typeface="Arial" panose="020B0604020202020204" pitchFamily="34" charset="0"/>
              <a:buChar char="•"/>
            </a:pPr>
            <a:r>
              <a:rPr lang="en-US" sz="1400" dirty="0"/>
              <a:t>Weights</a:t>
            </a:r>
          </a:p>
          <a:p>
            <a:pPr marL="742950" lvl="1" indent="-285750">
              <a:buFont typeface="Arial" panose="020B0604020202020204" pitchFamily="34" charset="0"/>
              <a:buChar char="•"/>
            </a:pPr>
            <a:r>
              <a:rPr lang="en-US" sz="1400" dirty="0"/>
              <a:t>Funding plan</a:t>
            </a:r>
          </a:p>
        </p:txBody>
      </p:sp>
      <p:sp>
        <p:nvSpPr>
          <p:cNvPr id="16" name="TextBox 15">
            <a:extLst>
              <a:ext uri="{FF2B5EF4-FFF2-40B4-BE49-F238E27FC236}">
                <a16:creationId xmlns:a16="http://schemas.microsoft.com/office/drawing/2014/main" id="{5B693906-851C-74CD-DBA9-32439E3667CE}"/>
              </a:ext>
            </a:extLst>
          </p:cNvPr>
          <p:cNvSpPr txBox="1"/>
          <p:nvPr/>
        </p:nvSpPr>
        <p:spPr>
          <a:xfrm>
            <a:off x="2449287" y="6055820"/>
            <a:ext cx="2100942" cy="584775"/>
          </a:xfrm>
          <a:prstGeom prst="rect">
            <a:avLst/>
          </a:prstGeom>
          <a:noFill/>
        </p:spPr>
        <p:txBody>
          <a:bodyPr wrap="square" rtlCol="0">
            <a:spAutoFit/>
          </a:bodyPr>
          <a:lstStyle/>
          <a:p>
            <a:pPr algn="ctr"/>
            <a:r>
              <a:rPr lang="en-US" sz="1600" b="1" dirty="0"/>
              <a:t>April 2025</a:t>
            </a:r>
          </a:p>
          <a:p>
            <a:pPr algn="ctr"/>
            <a:r>
              <a:rPr lang="en-US" sz="1600" dirty="0"/>
              <a:t>Submit Plan to TEA</a:t>
            </a:r>
          </a:p>
        </p:txBody>
      </p:sp>
      <p:sp>
        <p:nvSpPr>
          <p:cNvPr id="17" name="TextBox 16">
            <a:extLst>
              <a:ext uri="{FF2B5EF4-FFF2-40B4-BE49-F238E27FC236}">
                <a16:creationId xmlns:a16="http://schemas.microsoft.com/office/drawing/2014/main" id="{5BFF4BAE-0FEA-DC51-B102-4481DFE4A527}"/>
              </a:ext>
            </a:extLst>
          </p:cNvPr>
          <p:cNvSpPr txBox="1"/>
          <p:nvPr/>
        </p:nvSpPr>
        <p:spPr>
          <a:xfrm>
            <a:off x="3412580" y="4797989"/>
            <a:ext cx="2340614" cy="584775"/>
          </a:xfrm>
          <a:prstGeom prst="rect">
            <a:avLst/>
          </a:prstGeom>
          <a:noFill/>
        </p:spPr>
        <p:txBody>
          <a:bodyPr wrap="square" rtlCol="0">
            <a:spAutoFit/>
          </a:bodyPr>
          <a:lstStyle/>
          <a:p>
            <a:pPr algn="ctr"/>
            <a:r>
              <a:rPr lang="en-US" sz="1600" b="1" dirty="0"/>
              <a:t>Summer 2025</a:t>
            </a:r>
          </a:p>
          <a:p>
            <a:pPr algn="ctr"/>
            <a:r>
              <a:rPr lang="en-US" sz="1600" dirty="0"/>
              <a:t>Receive System Approval</a:t>
            </a:r>
          </a:p>
        </p:txBody>
      </p:sp>
      <p:sp>
        <p:nvSpPr>
          <p:cNvPr id="18" name="TextBox 17">
            <a:extLst>
              <a:ext uri="{FF2B5EF4-FFF2-40B4-BE49-F238E27FC236}">
                <a16:creationId xmlns:a16="http://schemas.microsoft.com/office/drawing/2014/main" id="{414B6F00-EEFC-6030-6876-8E154167BD0B}"/>
              </a:ext>
            </a:extLst>
          </p:cNvPr>
          <p:cNvSpPr txBox="1"/>
          <p:nvPr/>
        </p:nvSpPr>
        <p:spPr>
          <a:xfrm>
            <a:off x="4891317" y="3926310"/>
            <a:ext cx="3222169"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Implement Plan as Approved</a:t>
            </a:r>
          </a:p>
          <a:p>
            <a:pPr marL="285750" indent="-285750">
              <a:buFont typeface="Arial" panose="020B0604020202020204" pitchFamily="34" charset="0"/>
              <a:buChar char="•"/>
            </a:pPr>
            <a:r>
              <a:rPr lang="en-US" sz="1400" dirty="0"/>
              <a:t>Collect Performance Data</a:t>
            </a:r>
          </a:p>
          <a:p>
            <a:pPr marL="285750" indent="-285750">
              <a:buFont typeface="Arial" panose="020B0604020202020204" pitchFamily="34" charset="0"/>
              <a:buChar char="•"/>
            </a:pPr>
            <a:r>
              <a:rPr lang="en-US" sz="1400" dirty="0"/>
              <a:t>Conduct Teacher Survey</a:t>
            </a:r>
          </a:p>
        </p:txBody>
      </p:sp>
      <p:sp>
        <p:nvSpPr>
          <p:cNvPr id="19" name="TextBox 18">
            <a:extLst>
              <a:ext uri="{FF2B5EF4-FFF2-40B4-BE49-F238E27FC236}">
                <a16:creationId xmlns:a16="http://schemas.microsoft.com/office/drawing/2014/main" id="{A8CDDC9C-5C57-3BA8-ECCA-F5CACEEA6576}"/>
              </a:ext>
            </a:extLst>
          </p:cNvPr>
          <p:cNvSpPr txBox="1"/>
          <p:nvPr/>
        </p:nvSpPr>
        <p:spPr>
          <a:xfrm>
            <a:off x="6502401" y="5464629"/>
            <a:ext cx="2766878" cy="830997"/>
          </a:xfrm>
          <a:prstGeom prst="rect">
            <a:avLst/>
          </a:prstGeom>
          <a:noFill/>
        </p:spPr>
        <p:txBody>
          <a:bodyPr wrap="square" rtlCol="0">
            <a:spAutoFit/>
          </a:bodyPr>
          <a:lstStyle/>
          <a:p>
            <a:pPr algn="ctr"/>
            <a:r>
              <a:rPr lang="en-US" sz="1600" b="1" dirty="0"/>
              <a:t>Summer 2026</a:t>
            </a:r>
          </a:p>
          <a:p>
            <a:pPr algn="ctr"/>
            <a:r>
              <a:rPr lang="en-US" sz="1600" dirty="0"/>
              <a:t>Analyze Data</a:t>
            </a:r>
          </a:p>
          <a:p>
            <a:pPr algn="ctr"/>
            <a:r>
              <a:rPr lang="en-US" sz="1600" dirty="0"/>
              <a:t>Identify Designated Teachers</a:t>
            </a:r>
          </a:p>
        </p:txBody>
      </p:sp>
      <p:sp>
        <p:nvSpPr>
          <p:cNvPr id="20" name="TextBox 19">
            <a:extLst>
              <a:ext uri="{FF2B5EF4-FFF2-40B4-BE49-F238E27FC236}">
                <a16:creationId xmlns:a16="http://schemas.microsoft.com/office/drawing/2014/main" id="{4127A46A-28B3-5E6A-D8FF-5CDB19B5335B}"/>
              </a:ext>
            </a:extLst>
          </p:cNvPr>
          <p:cNvSpPr txBox="1"/>
          <p:nvPr/>
        </p:nvSpPr>
        <p:spPr>
          <a:xfrm>
            <a:off x="7880076" y="4501650"/>
            <a:ext cx="2340614" cy="830997"/>
          </a:xfrm>
          <a:prstGeom prst="rect">
            <a:avLst/>
          </a:prstGeom>
          <a:noFill/>
        </p:spPr>
        <p:txBody>
          <a:bodyPr wrap="square" rtlCol="0">
            <a:spAutoFit/>
          </a:bodyPr>
          <a:lstStyle/>
          <a:p>
            <a:pPr algn="ctr"/>
            <a:r>
              <a:rPr lang="en-US" sz="1600" b="1" dirty="0"/>
              <a:t>Fall 2026</a:t>
            </a:r>
          </a:p>
          <a:p>
            <a:pPr algn="ctr"/>
            <a:r>
              <a:rPr lang="en-US" sz="1600" dirty="0"/>
              <a:t>Submit Data for Validation by TTU</a:t>
            </a:r>
          </a:p>
        </p:txBody>
      </p:sp>
      <p:sp>
        <p:nvSpPr>
          <p:cNvPr id="21" name="TextBox 20">
            <a:extLst>
              <a:ext uri="{FF2B5EF4-FFF2-40B4-BE49-F238E27FC236}">
                <a16:creationId xmlns:a16="http://schemas.microsoft.com/office/drawing/2014/main" id="{0075618B-511F-840A-D3BC-DDD02AE386BD}"/>
              </a:ext>
            </a:extLst>
          </p:cNvPr>
          <p:cNvSpPr txBox="1"/>
          <p:nvPr/>
        </p:nvSpPr>
        <p:spPr>
          <a:xfrm>
            <a:off x="9634898" y="4783545"/>
            <a:ext cx="1860553" cy="830997"/>
          </a:xfrm>
          <a:prstGeom prst="rect">
            <a:avLst/>
          </a:prstGeom>
          <a:noFill/>
        </p:spPr>
        <p:txBody>
          <a:bodyPr wrap="square" rtlCol="0">
            <a:spAutoFit/>
          </a:bodyPr>
          <a:lstStyle/>
          <a:p>
            <a:pPr algn="ctr"/>
            <a:r>
              <a:rPr lang="en-US" sz="1600" b="1" dirty="0"/>
              <a:t>Spring 2027</a:t>
            </a:r>
          </a:p>
          <a:p>
            <a:pPr algn="ctr"/>
            <a:r>
              <a:rPr lang="en-US" sz="1600" dirty="0"/>
              <a:t>Receive Full Approval</a:t>
            </a:r>
          </a:p>
        </p:txBody>
      </p:sp>
      <p:sp>
        <p:nvSpPr>
          <p:cNvPr id="22" name="TextBox 21">
            <a:extLst>
              <a:ext uri="{FF2B5EF4-FFF2-40B4-BE49-F238E27FC236}">
                <a16:creationId xmlns:a16="http://schemas.microsoft.com/office/drawing/2014/main" id="{0788020A-39E4-8B0F-E0EE-961F587C9683}"/>
              </a:ext>
            </a:extLst>
          </p:cNvPr>
          <p:cNvSpPr txBox="1"/>
          <p:nvPr/>
        </p:nvSpPr>
        <p:spPr>
          <a:xfrm>
            <a:off x="21770" y="6553199"/>
            <a:ext cx="4637314" cy="276999"/>
          </a:xfrm>
          <a:prstGeom prst="rect">
            <a:avLst/>
          </a:prstGeom>
          <a:noFill/>
        </p:spPr>
        <p:txBody>
          <a:bodyPr wrap="square" rtlCol="0">
            <a:spAutoFit/>
          </a:bodyPr>
          <a:lstStyle/>
          <a:p>
            <a:r>
              <a:rPr lang="en-US" sz="1200" dirty="0"/>
              <a:t>Source: </a:t>
            </a:r>
            <a:r>
              <a:rPr lang="en-US" sz="1200" dirty="0">
                <a:hlinkClick r:id="rId7"/>
              </a:rPr>
              <a:t>tiatexas.org Funding Map</a:t>
            </a:r>
            <a:endParaRPr lang="en-US" sz="1200" dirty="0"/>
          </a:p>
        </p:txBody>
      </p:sp>
      <p:sp>
        <p:nvSpPr>
          <p:cNvPr id="23" name="Title 1">
            <a:extLst>
              <a:ext uri="{FF2B5EF4-FFF2-40B4-BE49-F238E27FC236}">
                <a16:creationId xmlns:a16="http://schemas.microsoft.com/office/drawing/2014/main" id="{CD07F5AC-333D-580C-0D91-DFF4DB5AE044}"/>
              </a:ext>
            </a:extLst>
          </p:cNvPr>
          <p:cNvSpPr>
            <a:spLocks noGrp="1"/>
          </p:cNvSpPr>
          <p:nvPr>
            <p:ph type="title"/>
          </p:nvPr>
        </p:nvSpPr>
        <p:spPr>
          <a:xfrm>
            <a:off x="390014" y="230216"/>
            <a:ext cx="11025617" cy="1061968"/>
          </a:xfrm>
        </p:spPr>
        <p:txBody>
          <a:bodyPr lIns="91440" tIns="45720" rIns="91440" bIns="45720" anchor="ctr">
            <a:normAutofit/>
          </a:bodyPr>
          <a:lstStyle/>
          <a:p>
            <a:pPr algn="ctr"/>
            <a:r>
              <a:rPr lang="en-US" sz="3200" b="1" dirty="0">
                <a:solidFill>
                  <a:schemeClr val="tx2"/>
                </a:solidFill>
                <a:latin typeface="Arial"/>
                <a:ea typeface="Roboto Medium"/>
                <a:cs typeface="Arial"/>
              </a:rPr>
              <a:t>Designing, Implementing and Receiving Full Approval on a TIA System will take approximately 2 years</a:t>
            </a:r>
            <a:endParaRPr lang="en-US" sz="3200" b="1" dirty="0"/>
          </a:p>
        </p:txBody>
      </p:sp>
    </p:spTree>
    <p:extLst>
      <p:ext uri="{BB962C8B-B14F-4D97-AF65-F5344CB8AC3E}">
        <p14:creationId xmlns:p14="http://schemas.microsoft.com/office/powerpoint/2010/main" val="296752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8" name="Google Shape;296;g25360014abb_0_39">
            <a:extLst>
              <a:ext uri="{FF2B5EF4-FFF2-40B4-BE49-F238E27FC236}">
                <a16:creationId xmlns:a16="http://schemas.microsoft.com/office/drawing/2014/main" id="{4AD9E263-77F5-890D-24FA-088A22FD6C09}"/>
              </a:ext>
            </a:extLst>
          </p:cNvPr>
          <p:cNvSpPr txBox="1">
            <a:spLocks/>
          </p:cNvSpPr>
          <p:nvPr/>
        </p:nvSpPr>
        <p:spPr>
          <a:xfrm>
            <a:off x="314960" y="269092"/>
            <a:ext cx="11623040" cy="1062000"/>
          </a:xfrm>
          <a:prstGeom prst="rect">
            <a:avLst/>
          </a:prstGeom>
          <a:noFill/>
          <a:ln>
            <a:noFill/>
          </a:ln>
        </p:spPr>
        <p:txBody>
          <a:bodyPr spcFirstLastPara="1" vert="horz" wrap="square" lIns="91425" tIns="45700" rIns="91425" bIns="45700" rtlCol="0" anchor="ctr" anchorCtr="0">
            <a:normAutofit fontScale="97500"/>
          </a:bodyPr>
          <a:lstStyle>
            <a:lvl1pPr lvl="0" algn="ctr" defTabSz="914400" rtl="0" eaLnBrk="1" latinLnBrk="0" hangingPunct="1">
              <a:lnSpc>
                <a:spcPct val="90000"/>
              </a:lnSpc>
              <a:spcBef>
                <a:spcPts val="0"/>
              </a:spcBef>
              <a:spcAft>
                <a:spcPts val="0"/>
              </a:spcAft>
              <a:buClr>
                <a:srgbClr val="0D3B5F"/>
              </a:buClr>
              <a:buSzPts val="3200"/>
              <a:buFont typeface="Verdana"/>
              <a:buNone/>
              <a:defRPr sz="3200" b="1" kern="1200">
                <a:solidFill>
                  <a:srgbClr val="0D3B5F"/>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pPr algn="l"/>
            <a:endParaRPr lang="en-US" dirty="0"/>
          </a:p>
        </p:txBody>
      </p:sp>
      <p:sp>
        <p:nvSpPr>
          <p:cNvPr id="6" name="Google Shape;296;g25360014abb_0_39">
            <a:extLst>
              <a:ext uri="{FF2B5EF4-FFF2-40B4-BE49-F238E27FC236}">
                <a16:creationId xmlns:a16="http://schemas.microsoft.com/office/drawing/2014/main" id="{0E18E32B-AD23-75E2-7154-440D7B302A10}"/>
              </a:ext>
            </a:extLst>
          </p:cNvPr>
          <p:cNvSpPr txBox="1">
            <a:spLocks/>
          </p:cNvSpPr>
          <p:nvPr/>
        </p:nvSpPr>
        <p:spPr>
          <a:xfrm>
            <a:off x="0" y="197617"/>
            <a:ext cx="12090400" cy="1062000"/>
          </a:xfrm>
          <a:prstGeom prst="rect">
            <a:avLst/>
          </a:prstGeom>
          <a:noFill/>
          <a:ln>
            <a:noFill/>
          </a:ln>
        </p:spPr>
        <p:txBody>
          <a:bodyPr spcFirstLastPara="1" vert="horz" wrap="square" lIns="91425" tIns="45700" rIns="91425" bIns="45700" rtlCol="0" anchor="ctr" anchorCtr="0">
            <a:normAutofit fontScale="97500"/>
          </a:bodyPr>
          <a:lstStyle>
            <a:lvl1pPr lvl="0" algn="ctr" defTabSz="914400" rtl="0" eaLnBrk="1" latinLnBrk="0" hangingPunct="1">
              <a:lnSpc>
                <a:spcPct val="90000"/>
              </a:lnSpc>
              <a:spcBef>
                <a:spcPts val="0"/>
              </a:spcBef>
              <a:spcAft>
                <a:spcPts val="0"/>
              </a:spcAft>
              <a:buClr>
                <a:srgbClr val="0D3B5F"/>
              </a:buClr>
              <a:buSzPts val="3200"/>
              <a:buFont typeface="Verdana"/>
              <a:buNone/>
              <a:defRPr sz="3200" b="1" kern="1200">
                <a:solidFill>
                  <a:srgbClr val="0D3B5F"/>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sz="2700" dirty="0"/>
              <a:t>Teacher Incentive </a:t>
            </a:r>
            <a:r>
              <a:rPr lang="en-US" sz="3000" dirty="0">
                <a:latin typeface="Montserrat" panose="00000500000000000000" pitchFamily="2" charset="0"/>
              </a:rPr>
              <a:t>Allotment’s</a:t>
            </a:r>
            <a:r>
              <a:rPr lang="en-US" sz="2700" dirty="0"/>
              <a:t> (TIA) explosive growth provides an example of the impact of policy implementation</a:t>
            </a:r>
            <a:endParaRPr lang="en-US" dirty="0"/>
          </a:p>
        </p:txBody>
      </p:sp>
      <p:sp>
        <p:nvSpPr>
          <p:cNvPr id="9" name="Google Shape;187;p14">
            <a:extLst>
              <a:ext uri="{FF2B5EF4-FFF2-40B4-BE49-F238E27FC236}">
                <a16:creationId xmlns:a16="http://schemas.microsoft.com/office/drawing/2014/main" id="{EBA0ABA5-D0CE-713A-3CC2-A5B546120577}"/>
              </a:ext>
            </a:extLst>
          </p:cNvPr>
          <p:cNvSpPr txBox="1"/>
          <p:nvPr/>
        </p:nvSpPr>
        <p:spPr>
          <a:xfrm>
            <a:off x="-120200" y="1545559"/>
            <a:ext cx="3243943" cy="4770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libri"/>
              <a:buNone/>
            </a:pPr>
            <a:r>
              <a:rPr lang="en-US" sz="2500" b="1" i="0" u="none" strike="noStrike" cap="none" dirty="0">
                <a:solidFill>
                  <a:srgbClr val="000000"/>
                </a:solidFill>
                <a:latin typeface="Calibri"/>
                <a:ea typeface="Calibri"/>
                <a:cs typeface="Calibri"/>
                <a:sym typeface="Calibri"/>
              </a:rPr>
              <a:t>Cohorts A - D</a:t>
            </a:r>
            <a:endParaRPr sz="2500" dirty="0"/>
          </a:p>
        </p:txBody>
      </p:sp>
      <p:sp>
        <p:nvSpPr>
          <p:cNvPr id="10" name="Google Shape;188;p14">
            <a:extLst>
              <a:ext uri="{FF2B5EF4-FFF2-40B4-BE49-F238E27FC236}">
                <a16:creationId xmlns:a16="http://schemas.microsoft.com/office/drawing/2014/main" id="{0B50AD4D-9F5E-4E60-2B23-232BEF412E00}"/>
              </a:ext>
            </a:extLst>
          </p:cNvPr>
          <p:cNvSpPr txBox="1"/>
          <p:nvPr/>
        </p:nvSpPr>
        <p:spPr>
          <a:xfrm>
            <a:off x="2922990" y="1545559"/>
            <a:ext cx="3243943" cy="4770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libri"/>
              <a:buNone/>
            </a:pPr>
            <a:r>
              <a:rPr lang="en-US" sz="2500" b="1" i="0" u="none" strike="noStrike" cap="none" dirty="0">
                <a:solidFill>
                  <a:srgbClr val="000000"/>
                </a:solidFill>
                <a:latin typeface="Calibri"/>
                <a:ea typeface="Calibri"/>
                <a:cs typeface="Calibri"/>
                <a:sym typeface="Calibri"/>
              </a:rPr>
              <a:t>Cohorts A - E</a:t>
            </a:r>
            <a:endParaRPr sz="2500" dirty="0"/>
          </a:p>
        </p:txBody>
      </p:sp>
      <p:sp>
        <p:nvSpPr>
          <p:cNvPr id="11" name="Google Shape;161;p12">
            <a:extLst>
              <a:ext uri="{FF2B5EF4-FFF2-40B4-BE49-F238E27FC236}">
                <a16:creationId xmlns:a16="http://schemas.microsoft.com/office/drawing/2014/main" id="{60E53E41-AD91-D60A-F1B8-7A97B8EE6797}"/>
              </a:ext>
            </a:extLst>
          </p:cNvPr>
          <p:cNvSpPr txBox="1"/>
          <p:nvPr/>
        </p:nvSpPr>
        <p:spPr>
          <a:xfrm>
            <a:off x="229870" y="4635514"/>
            <a:ext cx="253016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Systems: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173</a:t>
            </a:r>
            <a:endParaRPr sz="2000" dirty="0"/>
          </a:p>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Students: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1.4 Million</a:t>
            </a:r>
            <a:endParaRPr sz="2000" dirty="0"/>
          </a:p>
        </p:txBody>
      </p:sp>
      <p:sp>
        <p:nvSpPr>
          <p:cNvPr id="12" name="Google Shape;187;p14">
            <a:extLst>
              <a:ext uri="{FF2B5EF4-FFF2-40B4-BE49-F238E27FC236}">
                <a16:creationId xmlns:a16="http://schemas.microsoft.com/office/drawing/2014/main" id="{547507FD-3B5B-F5B7-F4B1-3A7FB85A40CC}"/>
              </a:ext>
            </a:extLst>
          </p:cNvPr>
          <p:cNvSpPr txBox="1"/>
          <p:nvPr/>
        </p:nvSpPr>
        <p:spPr>
          <a:xfrm>
            <a:off x="5966179" y="1545559"/>
            <a:ext cx="3243943" cy="4770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libri"/>
              <a:buNone/>
            </a:pPr>
            <a:r>
              <a:rPr lang="en-US" sz="2500" b="1" i="0" u="none" strike="noStrike" cap="none" dirty="0">
                <a:solidFill>
                  <a:srgbClr val="000000"/>
                </a:solidFill>
                <a:latin typeface="Calibri"/>
                <a:ea typeface="Calibri"/>
                <a:cs typeface="Calibri"/>
                <a:sym typeface="Calibri"/>
              </a:rPr>
              <a:t>Cohorts A - </a:t>
            </a:r>
            <a:r>
              <a:rPr lang="en-US" sz="2500" b="1" dirty="0">
                <a:solidFill>
                  <a:srgbClr val="000000"/>
                </a:solidFill>
                <a:latin typeface="Calibri"/>
                <a:ea typeface="Calibri"/>
                <a:cs typeface="Calibri"/>
                <a:sym typeface="Calibri"/>
              </a:rPr>
              <a:t>F</a:t>
            </a:r>
            <a:endParaRPr sz="2500" dirty="0"/>
          </a:p>
        </p:txBody>
      </p:sp>
      <p:sp>
        <p:nvSpPr>
          <p:cNvPr id="14" name="Google Shape;161;p12">
            <a:extLst>
              <a:ext uri="{FF2B5EF4-FFF2-40B4-BE49-F238E27FC236}">
                <a16:creationId xmlns:a16="http://schemas.microsoft.com/office/drawing/2014/main" id="{50D5D658-BE54-4142-7C32-8C51059C16C6}"/>
              </a:ext>
            </a:extLst>
          </p:cNvPr>
          <p:cNvSpPr txBox="1"/>
          <p:nvPr/>
        </p:nvSpPr>
        <p:spPr>
          <a:xfrm>
            <a:off x="3585486" y="4638888"/>
            <a:ext cx="245971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Systems: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377</a:t>
            </a:r>
          </a:p>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Students: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2.5 Million</a:t>
            </a:r>
            <a:endParaRPr sz="2000" dirty="0"/>
          </a:p>
        </p:txBody>
      </p:sp>
      <p:sp>
        <p:nvSpPr>
          <p:cNvPr id="15" name="Google Shape;161;p12">
            <a:extLst>
              <a:ext uri="{FF2B5EF4-FFF2-40B4-BE49-F238E27FC236}">
                <a16:creationId xmlns:a16="http://schemas.microsoft.com/office/drawing/2014/main" id="{F2F73E8F-8B85-1808-D289-5534D7F37420}"/>
              </a:ext>
            </a:extLst>
          </p:cNvPr>
          <p:cNvSpPr txBox="1"/>
          <p:nvPr/>
        </p:nvSpPr>
        <p:spPr>
          <a:xfrm>
            <a:off x="6667414" y="4616014"/>
            <a:ext cx="280571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Systems:</a:t>
            </a:r>
            <a:r>
              <a:rPr lang="en-US" sz="2000" b="0" i="0" u="none" strike="noStrike" cap="none" dirty="0">
                <a:solidFill>
                  <a:srgbClr val="000000"/>
                </a:solidFill>
                <a:latin typeface="Calibri"/>
                <a:ea typeface="Calibri"/>
                <a:cs typeface="Calibri"/>
                <a:sym typeface="Calibri"/>
              </a:rPr>
              <a:t> 481</a:t>
            </a:r>
            <a:endParaRPr sz="2000" dirty="0"/>
          </a:p>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Students: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3.1 Million</a:t>
            </a:r>
            <a:endParaRPr sz="2000" dirty="0"/>
          </a:p>
        </p:txBody>
      </p:sp>
      <p:pic>
        <p:nvPicPr>
          <p:cNvPr id="16" name="Picture 15" descr="A map of texas with blue and green squares&#10;&#10;Description automatically generated">
            <a:extLst>
              <a:ext uri="{FF2B5EF4-FFF2-40B4-BE49-F238E27FC236}">
                <a16:creationId xmlns:a16="http://schemas.microsoft.com/office/drawing/2014/main" id="{9740F938-0607-627C-2B1F-6CE44213AEAC}"/>
              </a:ext>
            </a:extLst>
          </p:cNvPr>
          <p:cNvPicPr>
            <a:picLocks noChangeAspect="1"/>
          </p:cNvPicPr>
          <p:nvPr/>
        </p:nvPicPr>
        <p:blipFill>
          <a:blip r:embed="rId3"/>
          <a:stretch>
            <a:fillRect/>
          </a:stretch>
        </p:blipFill>
        <p:spPr>
          <a:xfrm>
            <a:off x="3283612" y="2054498"/>
            <a:ext cx="2912703" cy="2437159"/>
          </a:xfrm>
          <a:prstGeom prst="rect">
            <a:avLst/>
          </a:prstGeom>
        </p:spPr>
      </p:pic>
      <p:pic>
        <p:nvPicPr>
          <p:cNvPr id="17" name="Picture 16" descr="A map of texas with green squares&#10;&#10;Description automatically generated">
            <a:extLst>
              <a:ext uri="{FF2B5EF4-FFF2-40B4-BE49-F238E27FC236}">
                <a16:creationId xmlns:a16="http://schemas.microsoft.com/office/drawing/2014/main" id="{26C25565-5EED-1201-63C8-CE8D1C6A0FFE}"/>
              </a:ext>
            </a:extLst>
          </p:cNvPr>
          <p:cNvPicPr>
            <a:picLocks noChangeAspect="1"/>
          </p:cNvPicPr>
          <p:nvPr/>
        </p:nvPicPr>
        <p:blipFill>
          <a:blip r:embed="rId4"/>
          <a:stretch>
            <a:fillRect/>
          </a:stretch>
        </p:blipFill>
        <p:spPr>
          <a:xfrm>
            <a:off x="175181" y="2054499"/>
            <a:ext cx="2813050" cy="2482850"/>
          </a:xfrm>
          <a:prstGeom prst="rect">
            <a:avLst/>
          </a:prstGeom>
        </p:spPr>
      </p:pic>
      <p:pic>
        <p:nvPicPr>
          <p:cNvPr id="19" name="Picture 18" descr="A map of texas with blue and green squares&#10;&#10;Description automatically generated">
            <a:extLst>
              <a:ext uri="{FF2B5EF4-FFF2-40B4-BE49-F238E27FC236}">
                <a16:creationId xmlns:a16="http://schemas.microsoft.com/office/drawing/2014/main" id="{E632C5B3-1694-71AA-9870-5C8C5AB1F108}"/>
              </a:ext>
            </a:extLst>
          </p:cNvPr>
          <p:cNvPicPr>
            <a:picLocks noChangeAspect="1"/>
          </p:cNvPicPr>
          <p:nvPr/>
        </p:nvPicPr>
        <p:blipFill>
          <a:blip r:embed="rId5"/>
          <a:stretch>
            <a:fillRect/>
          </a:stretch>
        </p:blipFill>
        <p:spPr>
          <a:xfrm>
            <a:off x="6491695" y="2008807"/>
            <a:ext cx="2686050" cy="2476500"/>
          </a:xfrm>
          <a:prstGeom prst="rect">
            <a:avLst/>
          </a:prstGeom>
        </p:spPr>
      </p:pic>
      <p:pic>
        <p:nvPicPr>
          <p:cNvPr id="20" name="Google Shape;191;p14">
            <a:extLst>
              <a:ext uri="{FF2B5EF4-FFF2-40B4-BE49-F238E27FC236}">
                <a16:creationId xmlns:a16="http://schemas.microsoft.com/office/drawing/2014/main" id="{482AC6A4-B464-E92F-E2D1-1789A2588BBA}"/>
              </a:ext>
            </a:extLst>
          </p:cNvPr>
          <p:cNvPicPr preferRelativeResize="0"/>
          <p:nvPr/>
        </p:nvPicPr>
        <p:blipFill rotWithShape="1">
          <a:blip r:embed="rId6">
            <a:alphaModFix/>
          </a:blip>
          <a:srcRect/>
          <a:stretch/>
        </p:blipFill>
        <p:spPr>
          <a:xfrm>
            <a:off x="10791261" y="5385246"/>
            <a:ext cx="1146739" cy="639691"/>
          </a:xfrm>
          <a:prstGeom prst="rect">
            <a:avLst/>
          </a:prstGeom>
          <a:noFill/>
          <a:ln>
            <a:noFill/>
          </a:ln>
        </p:spPr>
      </p:pic>
      <p:sp>
        <p:nvSpPr>
          <p:cNvPr id="2" name="TextBox 1">
            <a:extLst>
              <a:ext uri="{FF2B5EF4-FFF2-40B4-BE49-F238E27FC236}">
                <a16:creationId xmlns:a16="http://schemas.microsoft.com/office/drawing/2014/main" id="{A16CBC5F-BBD0-64CB-C953-2D2FD8DF463B}"/>
              </a:ext>
            </a:extLst>
          </p:cNvPr>
          <p:cNvSpPr txBox="1"/>
          <p:nvPr/>
        </p:nvSpPr>
        <p:spPr>
          <a:xfrm>
            <a:off x="314960" y="5810697"/>
            <a:ext cx="8910480" cy="830997"/>
          </a:xfrm>
          <a:prstGeom prst="rect">
            <a:avLst/>
          </a:prstGeom>
          <a:noFill/>
        </p:spPr>
        <p:txBody>
          <a:bodyPr wrap="square" rtlCol="0">
            <a:spAutoFit/>
          </a:bodyPr>
          <a:lstStyle/>
          <a:p>
            <a:pPr algn="ctr"/>
            <a:r>
              <a:rPr lang="en-US" sz="2400" b="1" i="1" dirty="0"/>
              <a:t>Over the past three years, Texas Impact Network has supported 96 school systems serving 1.2MM students (24% of Texas students).</a:t>
            </a:r>
          </a:p>
        </p:txBody>
      </p:sp>
      <p:sp>
        <p:nvSpPr>
          <p:cNvPr id="3" name="Google Shape;187;p14">
            <a:extLst>
              <a:ext uri="{FF2B5EF4-FFF2-40B4-BE49-F238E27FC236}">
                <a16:creationId xmlns:a16="http://schemas.microsoft.com/office/drawing/2014/main" id="{86BB1DCE-7590-81AC-8F19-F1B108069CCA}"/>
              </a:ext>
            </a:extLst>
          </p:cNvPr>
          <p:cNvSpPr txBox="1"/>
          <p:nvPr/>
        </p:nvSpPr>
        <p:spPr>
          <a:xfrm>
            <a:off x="8871939" y="1545559"/>
            <a:ext cx="3243943" cy="4770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libri"/>
              <a:buNone/>
            </a:pPr>
            <a:r>
              <a:rPr lang="en-US" sz="2500" b="1" i="0" u="none" strike="noStrike" cap="none" dirty="0">
                <a:solidFill>
                  <a:srgbClr val="000000"/>
                </a:solidFill>
                <a:latin typeface="Calibri"/>
                <a:ea typeface="Calibri"/>
                <a:cs typeface="Calibri"/>
                <a:sym typeface="Calibri"/>
              </a:rPr>
              <a:t>Cohorts A - G</a:t>
            </a:r>
            <a:endParaRPr sz="2500" dirty="0"/>
          </a:p>
        </p:txBody>
      </p:sp>
      <p:sp>
        <p:nvSpPr>
          <p:cNvPr id="4" name="Google Shape;161;p12">
            <a:extLst>
              <a:ext uri="{FF2B5EF4-FFF2-40B4-BE49-F238E27FC236}">
                <a16:creationId xmlns:a16="http://schemas.microsoft.com/office/drawing/2014/main" id="{5EBE981B-9095-2340-FB30-F985AC9F317E}"/>
              </a:ext>
            </a:extLst>
          </p:cNvPr>
          <p:cNvSpPr txBox="1"/>
          <p:nvPr/>
        </p:nvSpPr>
        <p:spPr>
          <a:xfrm>
            <a:off x="9663874" y="4616014"/>
            <a:ext cx="280571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Systems: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599</a:t>
            </a:r>
            <a:endParaRPr sz="2000" dirty="0"/>
          </a:p>
          <a:p>
            <a:pPr marL="0" marR="0" lvl="0" indent="0" algn="l" rtl="0">
              <a:lnSpc>
                <a:spcPct val="100000"/>
              </a:lnSpc>
              <a:spcBef>
                <a:spcPts val="0"/>
              </a:spcBef>
              <a:spcAft>
                <a:spcPts val="0"/>
              </a:spcAft>
              <a:buClr>
                <a:srgbClr val="000000"/>
              </a:buClr>
              <a:buSzPts val="1800"/>
              <a:buFont typeface="Calibri"/>
              <a:buNone/>
            </a:pPr>
            <a:r>
              <a:rPr lang="en-US" sz="2000" b="1" i="0" u="none" strike="noStrike" cap="none" dirty="0">
                <a:solidFill>
                  <a:srgbClr val="000000"/>
                </a:solidFill>
                <a:latin typeface="Calibri"/>
                <a:ea typeface="Calibri"/>
                <a:cs typeface="Calibri"/>
                <a:sym typeface="Calibri"/>
              </a:rPr>
              <a:t>Students:</a:t>
            </a:r>
            <a:r>
              <a:rPr lang="en-US" sz="2000" b="0" i="0" u="none" strike="noStrike" cap="none" dirty="0">
                <a:solidFill>
                  <a:srgbClr val="000000"/>
                </a:solidFill>
                <a:latin typeface="Calibri"/>
                <a:ea typeface="Calibri"/>
                <a:cs typeface="Calibri"/>
                <a:sym typeface="Calibri"/>
              </a:rPr>
              <a:t> </a:t>
            </a:r>
            <a:r>
              <a:rPr lang="en-US" sz="2000" dirty="0">
                <a:solidFill>
                  <a:srgbClr val="000000"/>
                </a:solidFill>
                <a:latin typeface="Calibri"/>
                <a:ea typeface="Calibri"/>
                <a:cs typeface="Calibri"/>
                <a:sym typeface="Calibri"/>
              </a:rPr>
              <a:t>3.7 Million</a:t>
            </a:r>
            <a:endParaRPr sz="2000" dirty="0"/>
          </a:p>
        </p:txBody>
      </p:sp>
      <p:pic>
        <p:nvPicPr>
          <p:cNvPr id="22" name="Picture 21">
            <a:extLst>
              <a:ext uri="{FF2B5EF4-FFF2-40B4-BE49-F238E27FC236}">
                <a16:creationId xmlns:a16="http://schemas.microsoft.com/office/drawing/2014/main" id="{721F00A3-6C34-55A8-5BB1-6A23F77EC262}"/>
              </a:ext>
            </a:extLst>
          </p:cNvPr>
          <p:cNvPicPr>
            <a:picLocks noChangeAspect="1"/>
          </p:cNvPicPr>
          <p:nvPr/>
        </p:nvPicPr>
        <p:blipFill>
          <a:blip r:embed="rId7"/>
          <a:stretch>
            <a:fillRect/>
          </a:stretch>
        </p:blipFill>
        <p:spPr>
          <a:xfrm>
            <a:off x="9473125" y="2021544"/>
            <a:ext cx="2578810" cy="2460309"/>
          </a:xfrm>
          <a:prstGeom prst="rect">
            <a:avLst/>
          </a:prstGeom>
        </p:spPr>
      </p:pic>
    </p:spTree>
    <p:extLst>
      <p:ext uri="{BB962C8B-B14F-4D97-AF65-F5344CB8AC3E}">
        <p14:creationId xmlns:p14="http://schemas.microsoft.com/office/powerpoint/2010/main" val="116257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8" name="Google Shape;296;g25360014abb_0_39">
            <a:extLst>
              <a:ext uri="{FF2B5EF4-FFF2-40B4-BE49-F238E27FC236}">
                <a16:creationId xmlns:a16="http://schemas.microsoft.com/office/drawing/2014/main" id="{4AD9E263-77F5-890D-24FA-088A22FD6C09}"/>
              </a:ext>
            </a:extLst>
          </p:cNvPr>
          <p:cNvSpPr txBox="1">
            <a:spLocks/>
          </p:cNvSpPr>
          <p:nvPr/>
        </p:nvSpPr>
        <p:spPr>
          <a:xfrm>
            <a:off x="314960" y="269092"/>
            <a:ext cx="11623040" cy="1062000"/>
          </a:xfrm>
          <a:prstGeom prst="rect">
            <a:avLst/>
          </a:prstGeom>
          <a:noFill/>
          <a:ln>
            <a:noFill/>
          </a:ln>
        </p:spPr>
        <p:txBody>
          <a:bodyPr spcFirstLastPara="1" vert="horz" wrap="square" lIns="91425" tIns="45700" rIns="91425" bIns="45700" rtlCol="0" anchor="ctr" anchorCtr="0">
            <a:normAutofit fontScale="97500"/>
          </a:bodyPr>
          <a:lstStyle>
            <a:lvl1pPr lvl="0" algn="ctr" defTabSz="914400" rtl="0" eaLnBrk="1" latinLnBrk="0" hangingPunct="1">
              <a:lnSpc>
                <a:spcPct val="90000"/>
              </a:lnSpc>
              <a:spcBef>
                <a:spcPts val="0"/>
              </a:spcBef>
              <a:spcAft>
                <a:spcPts val="0"/>
              </a:spcAft>
              <a:buClr>
                <a:srgbClr val="0D3B5F"/>
              </a:buClr>
              <a:buSzPts val="3200"/>
              <a:buFont typeface="Verdana"/>
              <a:buNone/>
              <a:defRPr sz="3200" b="1" kern="1200">
                <a:solidFill>
                  <a:srgbClr val="0D3B5F"/>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pPr algn="l"/>
            <a:endParaRPr lang="en-US" dirty="0"/>
          </a:p>
        </p:txBody>
      </p:sp>
      <p:sp>
        <p:nvSpPr>
          <p:cNvPr id="6" name="Google Shape;296;g25360014abb_0_39">
            <a:extLst>
              <a:ext uri="{FF2B5EF4-FFF2-40B4-BE49-F238E27FC236}">
                <a16:creationId xmlns:a16="http://schemas.microsoft.com/office/drawing/2014/main" id="{0E18E32B-AD23-75E2-7154-440D7B302A10}"/>
              </a:ext>
            </a:extLst>
          </p:cNvPr>
          <p:cNvSpPr txBox="1">
            <a:spLocks/>
          </p:cNvSpPr>
          <p:nvPr/>
        </p:nvSpPr>
        <p:spPr>
          <a:xfrm>
            <a:off x="0" y="197617"/>
            <a:ext cx="12090400" cy="1062000"/>
          </a:xfrm>
          <a:prstGeom prst="rect">
            <a:avLst/>
          </a:prstGeom>
          <a:noFill/>
          <a:ln>
            <a:noFill/>
          </a:ln>
        </p:spPr>
        <p:txBody>
          <a:bodyPr spcFirstLastPara="1" vert="horz" wrap="square" lIns="91425" tIns="45700" rIns="91425" bIns="45700" rtlCol="0" anchor="ctr" anchorCtr="0">
            <a:normAutofit fontScale="97500"/>
          </a:bodyPr>
          <a:lstStyle>
            <a:lvl1pPr lvl="0" algn="ctr" defTabSz="914400" rtl="0" eaLnBrk="1" latinLnBrk="0" hangingPunct="1">
              <a:lnSpc>
                <a:spcPct val="90000"/>
              </a:lnSpc>
              <a:spcBef>
                <a:spcPts val="0"/>
              </a:spcBef>
              <a:spcAft>
                <a:spcPts val="0"/>
              </a:spcAft>
              <a:buClr>
                <a:srgbClr val="0D3B5F"/>
              </a:buClr>
              <a:buSzPts val="3200"/>
              <a:buFont typeface="Verdana"/>
              <a:buNone/>
              <a:defRPr sz="3200" b="1" kern="1200">
                <a:solidFill>
                  <a:srgbClr val="0D3B5F"/>
                </a:solidFill>
                <a:latin typeface="Verdana"/>
                <a:ea typeface="Verdana"/>
                <a:cs typeface="Verdana"/>
                <a:sym typeface="Verdana"/>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sz="2700" dirty="0"/>
              <a:t>Teacher Incentive Allotment (TIA) is beginning to show significant positive impacts in school systems across Texas</a:t>
            </a:r>
            <a:endParaRPr lang="en-US" dirty="0"/>
          </a:p>
        </p:txBody>
      </p:sp>
      <p:pic>
        <p:nvPicPr>
          <p:cNvPr id="5" name="Picture 4">
            <a:extLst>
              <a:ext uri="{FF2B5EF4-FFF2-40B4-BE49-F238E27FC236}">
                <a16:creationId xmlns:a16="http://schemas.microsoft.com/office/drawing/2014/main" id="{7B95837F-55A4-8440-8401-05045848002B}"/>
              </a:ext>
            </a:extLst>
          </p:cNvPr>
          <p:cNvPicPr>
            <a:picLocks noChangeAspect="1"/>
          </p:cNvPicPr>
          <p:nvPr/>
        </p:nvPicPr>
        <p:blipFill>
          <a:blip r:embed="rId3"/>
          <a:stretch>
            <a:fillRect/>
          </a:stretch>
        </p:blipFill>
        <p:spPr>
          <a:xfrm>
            <a:off x="566059" y="1825615"/>
            <a:ext cx="3416792" cy="688983"/>
          </a:xfrm>
          <a:prstGeom prst="rect">
            <a:avLst/>
          </a:prstGeom>
        </p:spPr>
      </p:pic>
      <p:sp>
        <p:nvSpPr>
          <p:cNvPr id="10" name="TextBox 9">
            <a:extLst>
              <a:ext uri="{FF2B5EF4-FFF2-40B4-BE49-F238E27FC236}">
                <a16:creationId xmlns:a16="http://schemas.microsoft.com/office/drawing/2014/main" id="{BB1B6CFD-4937-E330-A360-0B026261155A}"/>
              </a:ext>
            </a:extLst>
          </p:cNvPr>
          <p:cNvSpPr txBox="1"/>
          <p:nvPr/>
        </p:nvSpPr>
        <p:spPr>
          <a:xfrm>
            <a:off x="4575628" y="1338942"/>
            <a:ext cx="2939143" cy="369332"/>
          </a:xfrm>
          <a:prstGeom prst="rect">
            <a:avLst/>
          </a:prstGeom>
          <a:noFill/>
        </p:spPr>
        <p:txBody>
          <a:bodyPr wrap="square" rtlCol="0">
            <a:spAutoFit/>
          </a:bodyPr>
          <a:lstStyle/>
          <a:p>
            <a:pPr algn="ctr"/>
            <a:r>
              <a:rPr lang="en-US" b="1" i="1" dirty="0"/>
              <a:t>Compensation</a:t>
            </a:r>
          </a:p>
        </p:txBody>
      </p:sp>
      <p:sp>
        <p:nvSpPr>
          <p:cNvPr id="11" name="TextBox 10">
            <a:extLst>
              <a:ext uri="{FF2B5EF4-FFF2-40B4-BE49-F238E27FC236}">
                <a16:creationId xmlns:a16="http://schemas.microsoft.com/office/drawing/2014/main" id="{70639993-3768-95F5-43D3-591E83A4CC41}"/>
              </a:ext>
            </a:extLst>
          </p:cNvPr>
          <p:cNvSpPr txBox="1"/>
          <p:nvPr/>
        </p:nvSpPr>
        <p:spPr>
          <a:xfrm>
            <a:off x="8382002" y="1349045"/>
            <a:ext cx="2939143" cy="369332"/>
          </a:xfrm>
          <a:prstGeom prst="rect">
            <a:avLst/>
          </a:prstGeom>
          <a:noFill/>
        </p:spPr>
        <p:txBody>
          <a:bodyPr wrap="square" rtlCol="0">
            <a:spAutoFit/>
          </a:bodyPr>
          <a:lstStyle/>
          <a:p>
            <a:pPr algn="ctr"/>
            <a:r>
              <a:rPr lang="en-US" b="1" i="1" dirty="0"/>
              <a:t>Equity</a:t>
            </a:r>
          </a:p>
        </p:txBody>
      </p:sp>
      <p:pic>
        <p:nvPicPr>
          <p:cNvPr id="13" name="Picture 12">
            <a:extLst>
              <a:ext uri="{FF2B5EF4-FFF2-40B4-BE49-F238E27FC236}">
                <a16:creationId xmlns:a16="http://schemas.microsoft.com/office/drawing/2014/main" id="{517975C0-F008-BA8D-1EB0-8B2E67585451}"/>
              </a:ext>
            </a:extLst>
          </p:cNvPr>
          <p:cNvPicPr>
            <a:picLocks noChangeAspect="1"/>
          </p:cNvPicPr>
          <p:nvPr/>
        </p:nvPicPr>
        <p:blipFill>
          <a:blip r:embed="rId4"/>
          <a:stretch>
            <a:fillRect/>
          </a:stretch>
        </p:blipFill>
        <p:spPr>
          <a:xfrm>
            <a:off x="1407575" y="4758392"/>
            <a:ext cx="1733759" cy="1794807"/>
          </a:xfrm>
          <a:prstGeom prst="rect">
            <a:avLst/>
          </a:prstGeom>
        </p:spPr>
      </p:pic>
      <p:pic>
        <p:nvPicPr>
          <p:cNvPr id="15" name="Picture 14">
            <a:extLst>
              <a:ext uri="{FF2B5EF4-FFF2-40B4-BE49-F238E27FC236}">
                <a16:creationId xmlns:a16="http://schemas.microsoft.com/office/drawing/2014/main" id="{F494CAAD-44E7-5C1F-34BA-06DDF310B8FE}"/>
              </a:ext>
            </a:extLst>
          </p:cNvPr>
          <p:cNvPicPr>
            <a:picLocks noChangeAspect="1"/>
          </p:cNvPicPr>
          <p:nvPr/>
        </p:nvPicPr>
        <p:blipFill>
          <a:blip r:embed="rId5"/>
          <a:stretch>
            <a:fillRect/>
          </a:stretch>
        </p:blipFill>
        <p:spPr>
          <a:xfrm>
            <a:off x="1335982" y="2514598"/>
            <a:ext cx="2008891" cy="2138963"/>
          </a:xfrm>
          <a:prstGeom prst="rect">
            <a:avLst/>
          </a:prstGeom>
        </p:spPr>
      </p:pic>
      <p:sp>
        <p:nvSpPr>
          <p:cNvPr id="16" name="Rectangle 15">
            <a:extLst>
              <a:ext uri="{FF2B5EF4-FFF2-40B4-BE49-F238E27FC236}">
                <a16:creationId xmlns:a16="http://schemas.microsoft.com/office/drawing/2014/main" id="{FBE5D801-3530-BB2B-E175-BFC88F78476E}"/>
              </a:ext>
            </a:extLst>
          </p:cNvPr>
          <p:cNvSpPr/>
          <p:nvPr/>
        </p:nvSpPr>
        <p:spPr>
          <a:xfrm>
            <a:off x="2993571" y="4354285"/>
            <a:ext cx="544286" cy="2992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0B4FF8-EC9A-774B-3A46-2C5A2874BD1D}"/>
              </a:ext>
            </a:extLst>
          </p:cNvPr>
          <p:cNvSpPr/>
          <p:nvPr/>
        </p:nvSpPr>
        <p:spPr>
          <a:xfrm>
            <a:off x="3069771" y="4185475"/>
            <a:ext cx="544286" cy="2992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35DA672-C805-A3F2-D5AE-A0ED94BB6FA4}"/>
              </a:ext>
            </a:extLst>
          </p:cNvPr>
          <p:cNvPicPr>
            <a:picLocks noChangeAspect="1"/>
          </p:cNvPicPr>
          <p:nvPr/>
        </p:nvPicPr>
        <p:blipFill>
          <a:blip r:embed="rId6"/>
          <a:stretch>
            <a:fillRect/>
          </a:stretch>
        </p:blipFill>
        <p:spPr>
          <a:xfrm>
            <a:off x="4686070" y="1829539"/>
            <a:ext cx="2819859" cy="2992251"/>
          </a:xfrm>
          <a:prstGeom prst="rect">
            <a:avLst/>
          </a:prstGeom>
        </p:spPr>
      </p:pic>
      <p:sp>
        <p:nvSpPr>
          <p:cNvPr id="22" name="Oval 21">
            <a:extLst>
              <a:ext uri="{FF2B5EF4-FFF2-40B4-BE49-F238E27FC236}">
                <a16:creationId xmlns:a16="http://schemas.microsoft.com/office/drawing/2014/main" id="{505702E2-738D-EF76-1B6B-CEF8E0523628}"/>
              </a:ext>
            </a:extLst>
          </p:cNvPr>
          <p:cNvSpPr/>
          <p:nvPr/>
        </p:nvSpPr>
        <p:spPr>
          <a:xfrm>
            <a:off x="9525000" y="2536370"/>
            <a:ext cx="816429" cy="808727"/>
          </a:xfrm>
          <a:prstGeom prst="ellipse">
            <a:avLst/>
          </a:prstGeom>
          <a:solidFill>
            <a:schemeClr val="tx2">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2x</a:t>
            </a:r>
          </a:p>
        </p:txBody>
      </p:sp>
      <p:sp>
        <p:nvSpPr>
          <p:cNvPr id="25" name="Rectangle 24">
            <a:extLst>
              <a:ext uri="{FF2B5EF4-FFF2-40B4-BE49-F238E27FC236}">
                <a16:creationId xmlns:a16="http://schemas.microsoft.com/office/drawing/2014/main" id="{FCB78A46-2C42-16A5-267D-913EC4C072EB}"/>
              </a:ext>
            </a:extLst>
          </p:cNvPr>
          <p:cNvSpPr/>
          <p:nvPr/>
        </p:nvSpPr>
        <p:spPr>
          <a:xfrm>
            <a:off x="8463642" y="1894112"/>
            <a:ext cx="2939143" cy="587828"/>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75000"/>
                  </a:schemeClr>
                </a:solidFill>
              </a:rPr>
              <a:t>Teachers at TIA districts serve on campuses with higher concentrations of poverty</a:t>
            </a:r>
          </a:p>
        </p:txBody>
      </p:sp>
      <p:sp>
        <p:nvSpPr>
          <p:cNvPr id="26" name="Rectangle 25">
            <a:extLst>
              <a:ext uri="{FF2B5EF4-FFF2-40B4-BE49-F238E27FC236}">
                <a16:creationId xmlns:a16="http://schemas.microsoft.com/office/drawing/2014/main" id="{B3F531FB-F19E-790A-757B-938043042329}"/>
              </a:ext>
            </a:extLst>
          </p:cNvPr>
          <p:cNvSpPr/>
          <p:nvPr/>
        </p:nvSpPr>
        <p:spPr>
          <a:xfrm>
            <a:off x="4626427" y="1890296"/>
            <a:ext cx="2939143" cy="60253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75000"/>
                  </a:schemeClr>
                </a:solidFill>
              </a:rPr>
              <a:t>Teachers at TIA districts earn more than teachers at non-TIA districts</a:t>
            </a:r>
          </a:p>
        </p:txBody>
      </p:sp>
      <p:sp>
        <p:nvSpPr>
          <p:cNvPr id="27" name="Rectangle 26">
            <a:extLst>
              <a:ext uri="{FF2B5EF4-FFF2-40B4-BE49-F238E27FC236}">
                <a16:creationId xmlns:a16="http://schemas.microsoft.com/office/drawing/2014/main" id="{3091D8B4-8D5D-3BE3-79D1-1CFF652D9104}"/>
              </a:ext>
            </a:extLst>
          </p:cNvPr>
          <p:cNvSpPr/>
          <p:nvPr/>
        </p:nvSpPr>
        <p:spPr>
          <a:xfrm>
            <a:off x="598714" y="1903900"/>
            <a:ext cx="3384137" cy="57804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75000"/>
                  </a:schemeClr>
                </a:solidFill>
              </a:rPr>
              <a:t>Average teacher retention rate in FY21 to FY22 school year is higher at TIA districts</a:t>
            </a:r>
          </a:p>
        </p:txBody>
      </p:sp>
      <p:sp>
        <p:nvSpPr>
          <p:cNvPr id="30" name="Rectangle 29">
            <a:extLst>
              <a:ext uri="{FF2B5EF4-FFF2-40B4-BE49-F238E27FC236}">
                <a16:creationId xmlns:a16="http://schemas.microsoft.com/office/drawing/2014/main" id="{2205B309-16DF-D893-C594-2577AAD3DF46}"/>
              </a:ext>
            </a:extLst>
          </p:cNvPr>
          <p:cNvSpPr/>
          <p:nvPr/>
        </p:nvSpPr>
        <p:spPr>
          <a:xfrm>
            <a:off x="8463642" y="3343476"/>
            <a:ext cx="2939143" cy="1402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lumMod val="75000"/>
                  </a:schemeClr>
                </a:solidFill>
              </a:rPr>
              <a:t>Campuses with TIA designated teachers serve twice the rate of students from economically challenged neighborhoods – suggesting that TIA teachers are serving on campuses where they are needed most.</a:t>
            </a:r>
          </a:p>
        </p:txBody>
      </p:sp>
      <p:sp>
        <p:nvSpPr>
          <p:cNvPr id="2" name="TextBox 1">
            <a:extLst>
              <a:ext uri="{FF2B5EF4-FFF2-40B4-BE49-F238E27FC236}">
                <a16:creationId xmlns:a16="http://schemas.microsoft.com/office/drawing/2014/main" id="{07E57347-9598-3B61-4669-17C662C5C886}"/>
              </a:ext>
            </a:extLst>
          </p:cNvPr>
          <p:cNvSpPr txBox="1"/>
          <p:nvPr/>
        </p:nvSpPr>
        <p:spPr>
          <a:xfrm>
            <a:off x="21770" y="6553199"/>
            <a:ext cx="4637314" cy="276999"/>
          </a:xfrm>
          <a:prstGeom prst="rect">
            <a:avLst/>
          </a:prstGeom>
          <a:noFill/>
        </p:spPr>
        <p:txBody>
          <a:bodyPr wrap="square" rtlCol="0">
            <a:spAutoFit/>
          </a:bodyPr>
          <a:lstStyle/>
          <a:p>
            <a:r>
              <a:rPr lang="en-US" sz="1200" dirty="0"/>
              <a:t>Source: Texas Impact Network 2023 Annual Report</a:t>
            </a:r>
          </a:p>
        </p:txBody>
      </p:sp>
    </p:spTree>
    <p:extLst>
      <p:ext uri="{BB962C8B-B14F-4D97-AF65-F5344CB8AC3E}">
        <p14:creationId xmlns:p14="http://schemas.microsoft.com/office/powerpoint/2010/main" val="23655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FA30B-461C-4696-2C05-330A8E11D2AB}"/>
              </a:ext>
            </a:extLst>
          </p:cNvPr>
          <p:cNvSpPr>
            <a:spLocks noGrp="1"/>
          </p:cNvSpPr>
          <p:nvPr>
            <p:ph type="ctrTitle"/>
          </p:nvPr>
        </p:nvSpPr>
        <p:spPr/>
        <p:txBody>
          <a:bodyPr/>
          <a:lstStyle/>
          <a:p>
            <a:r>
              <a:rPr lang="en-US" b="1" dirty="0"/>
              <a:t>Case Study: Dallas ISD</a:t>
            </a:r>
            <a:br>
              <a:rPr lang="en-US" b="1" dirty="0"/>
            </a:br>
            <a:endParaRPr lang="en-US" b="1" dirty="0"/>
          </a:p>
        </p:txBody>
      </p:sp>
    </p:spTree>
    <p:extLst>
      <p:ext uri="{BB962C8B-B14F-4D97-AF65-F5344CB8AC3E}">
        <p14:creationId xmlns:p14="http://schemas.microsoft.com/office/powerpoint/2010/main" val="331789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00809-3700-4474-B268-89D2587FD0BF}"/>
              </a:ext>
            </a:extLst>
          </p:cNvPr>
          <p:cNvSpPr/>
          <p:nvPr/>
        </p:nvSpPr>
        <p:spPr>
          <a:xfrm>
            <a:off x="10300655" y="1446766"/>
            <a:ext cx="1350818" cy="4689116"/>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490"/>
              </a:solidFill>
              <a:effectLst/>
              <a:uLnTx/>
              <a:uFillTx/>
              <a:latin typeface="Calibri" panose="020F0502020204030204"/>
              <a:ea typeface="+mn-ea"/>
              <a:cs typeface="+mn-cs"/>
              <a:sym typeface="Arial"/>
            </a:endParaRPr>
          </a:p>
        </p:txBody>
      </p:sp>
      <p:graphicFrame>
        <p:nvGraphicFramePr>
          <p:cNvPr id="4" name="Chart 3">
            <a:extLst>
              <a:ext uri="{FF2B5EF4-FFF2-40B4-BE49-F238E27FC236}">
                <a16:creationId xmlns:a16="http://schemas.microsoft.com/office/drawing/2014/main" id="{EDDF75CA-F9AC-4C96-B2D3-C9EE872C9367}"/>
              </a:ext>
            </a:extLst>
          </p:cNvPr>
          <p:cNvGraphicFramePr/>
          <p:nvPr/>
        </p:nvGraphicFramePr>
        <p:xfrm>
          <a:off x="434887" y="1797626"/>
          <a:ext cx="11708822" cy="48222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060B028-29FF-4CC2-9DC2-756773A4E3E4}"/>
              </a:ext>
            </a:extLst>
          </p:cNvPr>
          <p:cNvSpPr txBox="1"/>
          <p:nvPr/>
        </p:nvSpPr>
        <p:spPr>
          <a:xfrm>
            <a:off x="0" y="6477150"/>
            <a:ext cx="108804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12151"/>
                </a:solidFill>
                <a:effectLst/>
                <a:uLnTx/>
                <a:uFillTx/>
                <a:latin typeface="Arial" panose="020B0604020202020204" pitchFamily="34" charset="0"/>
                <a:ea typeface="+mn-ea"/>
                <a:cs typeface="Arial" panose="020B0604020202020204" pitchFamily="34" charset="0"/>
                <a:sym typeface="Arial"/>
              </a:rPr>
              <a:t>TEI-eligible teachers retained in District, October to October annually.  Teachers who have not received an effectiveness level are not included.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12151"/>
                </a:solidFill>
                <a:effectLst/>
                <a:uLnTx/>
                <a:uFillTx/>
                <a:latin typeface="Arial" panose="020B0604020202020204" pitchFamily="34" charset="0"/>
                <a:ea typeface="+mn-ea"/>
                <a:cs typeface="Arial" panose="020B0604020202020204" pitchFamily="34" charset="0"/>
                <a:sym typeface="Arial"/>
              </a:rPr>
              <a:t>52% of Unsatisfactory Teachers retained in 2022-23.  </a:t>
            </a:r>
          </a:p>
        </p:txBody>
      </p:sp>
      <p:sp>
        <p:nvSpPr>
          <p:cNvPr id="8" name="TextBox 7">
            <a:extLst>
              <a:ext uri="{FF2B5EF4-FFF2-40B4-BE49-F238E27FC236}">
                <a16:creationId xmlns:a16="http://schemas.microsoft.com/office/drawing/2014/main" id="{F080C524-7586-4EF7-BA90-82EC519731F2}"/>
              </a:ext>
            </a:extLst>
          </p:cNvPr>
          <p:cNvSpPr txBox="1"/>
          <p:nvPr/>
        </p:nvSpPr>
        <p:spPr>
          <a:xfrm>
            <a:off x="10286230" y="1494075"/>
            <a:ext cx="135081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1" u="none" strike="noStrike" kern="0" cap="none" spc="0" normalizeH="0" baseline="0" noProof="0" dirty="0">
                <a:ln>
                  <a:noFill/>
                </a:ln>
                <a:solidFill>
                  <a:srgbClr val="002060"/>
                </a:solidFill>
                <a:effectLst/>
                <a:uLnTx/>
                <a:uFillTx/>
                <a:latin typeface="Arial"/>
                <a:ea typeface="+mn-ea"/>
                <a:cs typeface="Arial"/>
                <a:sym typeface="Arial"/>
              </a:rPr>
              <a:t>October 2023</a:t>
            </a:r>
          </a:p>
        </p:txBody>
      </p:sp>
      <p:sp>
        <p:nvSpPr>
          <p:cNvPr id="10" name="Left Brace 9">
            <a:extLst>
              <a:ext uri="{FF2B5EF4-FFF2-40B4-BE49-F238E27FC236}">
                <a16:creationId xmlns:a16="http://schemas.microsoft.com/office/drawing/2014/main" id="{13B9F1EF-E4E7-4495-B560-F47EDD8847B9}"/>
              </a:ext>
            </a:extLst>
          </p:cNvPr>
          <p:cNvSpPr/>
          <p:nvPr/>
        </p:nvSpPr>
        <p:spPr>
          <a:xfrm>
            <a:off x="540527" y="1797626"/>
            <a:ext cx="307397" cy="2314575"/>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57273593-4616-4FF8-B9A6-9CD21DB34733}"/>
              </a:ext>
            </a:extLst>
          </p:cNvPr>
          <p:cNvSpPr txBox="1"/>
          <p:nvPr/>
        </p:nvSpPr>
        <p:spPr>
          <a:xfrm rot="16200000">
            <a:off x="-209660" y="2857972"/>
            <a:ext cx="1135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2060"/>
                </a:solidFill>
                <a:effectLst/>
                <a:uLnTx/>
                <a:uFillTx/>
                <a:latin typeface="Arial"/>
                <a:ea typeface="+mn-ea"/>
                <a:cs typeface="Arial"/>
                <a:sym typeface="Arial"/>
              </a:rPr>
              <a:t>Proficient I+</a:t>
            </a:r>
          </a:p>
        </p:txBody>
      </p:sp>
      <p:sp>
        <p:nvSpPr>
          <p:cNvPr id="2" name="Rectangle 1">
            <a:extLst>
              <a:ext uri="{FF2B5EF4-FFF2-40B4-BE49-F238E27FC236}">
                <a16:creationId xmlns:a16="http://schemas.microsoft.com/office/drawing/2014/main" id="{6892B000-5F75-B3D2-E2B7-9C7526889D81}"/>
              </a:ext>
            </a:extLst>
          </p:cNvPr>
          <p:cNvSpPr/>
          <p:nvPr/>
        </p:nvSpPr>
        <p:spPr>
          <a:xfrm>
            <a:off x="0" y="-48545"/>
            <a:ext cx="12192000" cy="1252942"/>
          </a:xfrm>
          <a:prstGeom prst="rect">
            <a:avLst/>
          </a:prstGeom>
          <a:solidFill>
            <a:srgbClr val="376092"/>
          </a:solidFill>
          <a:ln w="25400" cap="flat" cmpd="sng" algn="ctr">
            <a:solidFill>
              <a:schemeClr val="accent1">
                <a:lumMod val="75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Proficient I and Higher Teachers are retained in the district at rates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above 90% in all years of implementation.  </a:t>
            </a:r>
          </a:p>
        </p:txBody>
      </p:sp>
      <p:sp>
        <p:nvSpPr>
          <p:cNvPr id="5" name="TextBox 4">
            <a:extLst>
              <a:ext uri="{FF2B5EF4-FFF2-40B4-BE49-F238E27FC236}">
                <a16:creationId xmlns:a16="http://schemas.microsoft.com/office/drawing/2014/main" id="{8DDFB8FB-3796-A17D-D9FD-1784CBE155B8}"/>
              </a:ext>
            </a:extLst>
          </p:cNvPr>
          <p:cNvSpPr txBox="1"/>
          <p:nvPr/>
        </p:nvSpPr>
        <p:spPr>
          <a:xfrm>
            <a:off x="11866901" y="6509603"/>
            <a:ext cx="276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Tree>
    <p:extLst>
      <p:ext uri="{BB962C8B-B14F-4D97-AF65-F5344CB8AC3E}">
        <p14:creationId xmlns:p14="http://schemas.microsoft.com/office/powerpoint/2010/main" val="330612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C368731-B9E6-4C29-A751-13BB422CBCA5}"/>
              </a:ext>
            </a:extLst>
          </p:cNvPr>
          <p:cNvGraphicFramePr>
            <a:graphicFrameLocks/>
          </p:cNvGraphicFramePr>
          <p:nvPr/>
        </p:nvGraphicFramePr>
        <p:xfrm>
          <a:off x="185233" y="1392184"/>
          <a:ext cx="10664038" cy="53911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AD3F427-1793-4B96-A593-060F77B69364}"/>
              </a:ext>
            </a:extLst>
          </p:cNvPr>
          <p:cNvSpPr txBox="1"/>
          <p:nvPr/>
        </p:nvSpPr>
        <p:spPr>
          <a:xfrm>
            <a:off x="0" y="6488668"/>
            <a:ext cx="113263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12151"/>
                </a:solidFill>
                <a:effectLst/>
                <a:uLnTx/>
                <a:uFillTx/>
                <a:latin typeface="Arial" panose="020B0604020202020204" pitchFamily="34" charset="0"/>
                <a:ea typeface="+mn-ea"/>
                <a:cs typeface="Arial" panose="020B0604020202020204" pitchFamily="34" charset="0"/>
              </a:rPr>
              <a:t>Teacher Turnover measured annually using TAPR methodology for 087 positions.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12151"/>
                </a:solidFill>
                <a:effectLst/>
                <a:uLnTx/>
                <a:uFillTx/>
                <a:latin typeface="Arial" panose="020B0604020202020204" pitchFamily="34" charset="0"/>
                <a:ea typeface="+mn-ea"/>
                <a:cs typeface="Arial" panose="020B0604020202020204" pitchFamily="34" charset="0"/>
              </a:rPr>
              <a:t>*2023-24 data will be available in December 2024 TPRS reports </a:t>
            </a:r>
          </a:p>
        </p:txBody>
      </p:sp>
      <p:cxnSp>
        <p:nvCxnSpPr>
          <p:cNvPr id="3" name="Straight Connector 2">
            <a:extLst>
              <a:ext uri="{FF2B5EF4-FFF2-40B4-BE49-F238E27FC236}">
                <a16:creationId xmlns:a16="http://schemas.microsoft.com/office/drawing/2014/main" id="{6D1AE445-3339-4CEA-866C-FFECB49323CF}"/>
              </a:ext>
            </a:extLst>
          </p:cNvPr>
          <p:cNvCxnSpPr/>
          <p:nvPr/>
        </p:nvCxnSpPr>
        <p:spPr>
          <a:xfrm>
            <a:off x="1397297" y="1904871"/>
            <a:ext cx="0" cy="3928188"/>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B151ED-B84B-49A8-A64F-BC929C8758EB}"/>
              </a:ext>
            </a:extLst>
          </p:cNvPr>
          <p:cNvSpPr txBox="1"/>
          <p:nvPr/>
        </p:nvSpPr>
        <p:spPr>
          <a:xfrm>
            <a:off x="711497" y="5417561"/>
            <a:ext cx="1371600" cy="415498"/>
          </a:xfrm>
          <a:prstGeom prst="rect">
            <a:avLst/>
          </a:prstGeom>
          <a:solidFill>
            <a:schemeClr val="bg1"/>
          </a:solidFill>
          <a:ln w="28575">
            <a:solidFill>
              <a:schemeClr val="accent2"/>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Calibri"/>
                <a:ea typeface="+mn-ea"/>
                <a:cs typeface="+mn-cs"/>
              </a:rPr>
              <a:t>TEI Implemented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060"/>
                </a:solidFill>
                <a:effectLst/>
                <a:uLnTx/>
                <a:uFillTx/>
                <a:latin typeface="Calibri"/>
                <a:ea typeface="+mn-ea"/>
                <a:cs typeface="+mn-cs"/>
              </a:rPr>
              <a:t>Fall 2014</a:t>
            </a:r>
          </a:p>
        </p:txBody>
      </p:sp>
      <p:grpSp>
        <p:nvGrpSpPr>
          <p:cNvPr id="13" name="Group 12">
            <a:extLst>
              <a:ext uri="{FF2B5EF4-FFF2-40B4-BE49-F238E27FC236}">
                <a16:creationId xmlns:a16="http://schemas.microsoft.com/office/drawing/2014/main" id="{AAC2729D-6CFF-B6A6-CBA6-FC9EA2EE1E11}"/>
              </a:ext>
            </a:extLst>
          </p:cNvPr>
          <p:cNvGrpSpPr/>
          <p:nvPr/>
        </p:nvGrpSpPr>
        <p:grpSpPr>
          <a:xfrm>
            <a:off x="10562688" y="1587571"/>
            <a:ext cx="1453989" cy="2921909"/>
            <a:chOff x="10606387" y="1786813"/>
            <a:chExt cx="1453989" cy="2921909"/>
          </a:xfrm>
          <a:solidFill>
            <a:srgbClr val="0088A3"/>
          </a:solidFill>
        </p:grpSpPr>
        <p:sp>
          <p:nvSpPr>
            <p:cNvPr id="8" name="Speech Bubble: Rectangle with Corners Rounded 7">
              <a:extLst>
                <a:ext uri="{FF2B5EF4-FFF2-40B4-BE49-F238E27FC236}">
                  <a16:creationId xmlns:a16="http://schemas.microsoft.com/office/drawing/2014/main" id="{94AA3E95-5543-C649-1920-71ADFC0F6431}"/>
                </a:ext>
              </a:extLst>
            </p:cNvPr>
            <p:cNvSpPr/>
            <p:nvPr/>
          </p:nvSpPr>
          <p:spPr>
            <a:xfrm rot="5400000">
              <a:off x="9872427" y="2520773"/>
              <a:ext cx="2921909" cy="1453989"/>
            </a:xfrm>
            <a:prstGeom prst="wedgeRoundRectCallout">
              <a:avLst/>
            </a:prstGeom>
            <a:grpFill/>
            <a:ln>
              <a:solidFill>
                <a:srgbClr val="0088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6C712FB6-4F21-74FD-AD07-A74C1FB93BE0}"/>
                </a:ext>
              </a:extLst>
            </p:cNvPr>
            <p:cNvSpPr txBox="1"/>
            <p:nvPr/>
          </p:nvSpPr>
          <p:spPr>
            <a:xfrm>
              <a:off x="10635943" y="1908939"/>
              <a:ext cx="1394875" cy="2677656"/>
            </a:xfrm>
            <a:prstGeom prst="rect">
              <a:avLst/>
            </a:prstGeom>
            <a:grpFill/>
            <a:ln>
              <a:solidFill>
                <a:srgbClr val="0088A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While teacher turnover has increased, Dallas ISD turnover is now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lower than the state and </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3.6%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lower than Region 10 districts despite reflecting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much higher percentage of high poverty campuses. </a:t>
              </a:r>
            </a:p>
          </p:txBody>
        </p:sp>
      </p:grpSp>
      <p:sp>
        <p:nvSpPr>
          <p:cNvPr id="15" name="Title 14">
            <a:extLst>
              <a:ext uri="{FF2B5EF4-FFF2-40B4-BE49-F238E27FC236}">
                <a16:creationId xmlns:a16="http://schemas.microsoft.com/office/drawing/2014/main" id="{AA9F3648-3520-0D80-56D0-15B4747DFE3D}"/>
              </a:ext>
            </a:extLst>
          </p:cNvPr>
          <p:cNvSpPr>
            <a:spLocks noGrp="1"/>
          </p:cNvSpPr>
          <p:nvPr>
            <p:ph type="title"/>
          </p:nvPr>
        </p:nvSpPr>
        <p:spPr/>
        <p:txBody>
          <a:bodyPr/>
          <a:lstStyle/>
          <a:p>
            <a:endParaRPr lang="en-US" dirty="0"/>
          </a:p>
        </p:txBody>
      </p:sp>
      <p:sp>
        <p:nvSpPr>
          <p:cNvPr id="16" name="Rectangle 15">
            <a:extLst>
              <a:ext uri="{FF2B5EF4-FFF2-40B4-BE49-F238E27FC236}">
                <a16:creationId xmlns:a16="http://schemas.microsoft.com/office/drawing/2014/main" id="{43012E5F-03D2-5F70-C894-21523649D563}"/>
              </a:ext>
            </a:extLst>
          </p:cNvPr>
          <p:cNvSpPr/>
          <p:nvPr/>
        </p:nvSpPr>
        <p:spPr>
          <a:xfrm>
            <a:off x="0" y="0"/>
            <a:ext cx="12192000" cy="1252942"/>
          </a:xfrm>
          <a:prstGeom prst="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2022, Dallas ISD had lower teacher turnover than the state and most surrounding school districts, reversing the trend from the past decade. </a:t>
            </a:r>
          </a:p>
        </p:txBody>
      </p:sp>
      <p:sp>
        <p:nvSpPr>
          <p:cNvPr id="17" name="TextBox 16">
            <a:extLst>
              <a:ext uri="{FF2B5EF4-FFF2-40B4-BE49-F238E27FC236}">
                <a16:creationId xmlns:a16="http://schemas.microsoft.com/office/drawing/2014/main" id="{C25B8372-ACE2-BB87-CEE4-EB66C42C2A1F}"/>
              </a:ext>
            </a:extLst>
          </p:cNvPr>
          <p:cNvSpPr txBox="1"/>
          <p:nvPr/>
        </p:nvSpPr>
        <p:spPr>
          <a:xfrm>
            <a:off x="185233" y="1510028"/>
            <a:ext cx="46095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Dallas ISD Teacher Turnover vs State and Region (2012 to 2022)</a:t>
            </a:r>
          </a:p>
        </p:txBody>
      </p:sp>
      <p:sp>
        <p:nvSpPr>
          <p:cNvPr id="2" name="TextBox 1">
            <a:extLst>
              <a:ext uri="{FF2B5EF4-FFF2-40B4-BE49-F238E27FC236}">
                <a16:creationId xmlns:a16="http://schemas.microsoft.com/office/drawing/2014/main" id="{D4BDFFA0-64E7-0582-B3C0-5C649D94976C}"/>
              </a:ext>
            </a:extLst>
          </p:cNvPr>
          <p:cNvSpPr txBox="1"/>
          <p:nvPr/>
        </p:nvSpPr>
        <p:spPr>
          <a:xfrm>
            <a:off x="9422724" y="4844109"/>
            <a:ext cx="1665095" cy="400110"/>
          </a:xfrm>
          <a:prstGeom prst="rect">
            <a:avLst/>
          </a:prstGeom>
          <a:solidFill>
            <a:schemeClr val="accent3">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060"/>
                </a:solidFill>
                <a:effectLst/>
                <a:uLnTx/>
                <a:uFillTx/>
                <a:latin typeface="Calibri"/>
                <a:ea typeface="+mn-ea"/>
                <a:cs typeface="+mn-cs"/>
              </a:rPr>
              <a:t>2023-24 comparison data available in December 2024</a:t>
            </a:r>
          </a:p>
        </p:txBody>
      </p:sp>
      <p:sp>
        <p:nvSpPr>
          <p:cNvPr id="5" name="TextBox 4">
            <a:extLst>
              <a:ext uri="{FF2B5EF4-FFF2-40B4-BE49-F238E27FC236}">
                <a16:creationId xmlns:a16="http://schemas.microsoft.com/office/drawing/2014/main" id="{A107940E-A535-4C81-87C6-15342FEC6D4B}"/>
              </a:ext>
            </a:extLst>
          </p:cNvPr>
          <p:cNvSpPr txBox="1"/>
          <p:nvPr/>
        </p:nvSpPr>
        <p:spPr>
          <a:xfrm>
            <a:off x="11915192" y="6516611"/>
            <a:ext cx="276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p>
        </p:txBody>
      </p:sp>
    </p:spTree>
    <p:extLst>
      <p:ext uri="{BB962C8B-B14F-4D97-AF65-F5344CB8AC3E}">
        <p14:creationId xmlns:p14="http://schemas.microsoft.com/office/powerpoint/2010/main" val="1962151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it &amp; Coalitions">
    <a:dk1>
      <a:srgbClr val="003662"/>
    </a:dk1>
    <a:lt1>
      <a:srgbClr val="FFFFFF"/>
    </a:lt1>
    <a:dk2>
      <a:srgbClr val="0087A3"/>
    </a:dk2>
    <a:lt2>
      <a:srgbClr val="FFFFFF"/>
    </a:lt2>
    <a:accent1>
      <a:srgbClr val="13B1F4"/>
    </a:accent1>
    <a:accent2>
      <a:srgbClr val="0087A3"/>
    </a:accent2>
    <a:accent3>
      <a:srgbClr val="E8552E"/>
    </a:accent3>
    <a:accent4>
      <a:srgbClr val="81C900"/>
    </a:accent4>
    <a:accent5>
      <a:srgbClr val="FFB300"/>
    </a:accent5>
    <a:accent6>
      <a:srgbClr val="3B6C8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18647</TotalTime>
  <Words>875</Words>
  <Application>Microsoft Office PowerPoint</Application>
  <PresentationFormat>Widescreen</PresentationFormat>
  <Paragraphs>97</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Teacher Incentive Allotment Identifying &amp; Compensating Highly Effective Teachers</vt:lpstr>
      <vt:lpstr>Teacher Incentive Allotment (TIA) Overview</vt:lpstr>
      <vt:lpstr>Designing, Implementing and Receiving Full Approval on a TIA System will take approximately 2 years</vt:lpstr>
      <vt:lpstr>PowerPoint Presentation</vt:lpstr>
      <vt:lpstr>PowerPoint Presentation</vt:lpstr>
      <vt:lpstr>Case Study: Dallas ISD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Ben-TIN</dc:creator>
  <cp:lastModifiedBy>Laura Dannerbeck</cp:lastModifiedBy>
  <cp:revision>68</cp:revision>
  <dcterms:created xsi:type="dcterms:W3CDTF">2023-08-31T14:19:29Z</dcterms:created>
  <dcterms:modified xsi:type="dcterms:W3CDTF">2024-10-10T20:54:08Z</dcterms:modified>
</cp:coreProperties>
</file>