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0"/>
  </p:notesMasterIdLst>
  <p:sldIdLst>
    <p:sldId id="256" r:id="rId2"/>
    <p:sldId id="274" r:id="rId3"/>
    <p:sldId id="275" r:id="rId4"/>
    <p:sldId id="270" r:id="rId5"/>
    <p:sldId id="271" r:id="rId6"/>
    <p:sldId id="273" r:id="rId7"/>
    <p:sldId id="276" r:id="rId8"/>
    <p:sldId id="268" r:id="rId9"/>
  </p:sldIdLst>
  <p:sldSz cx="9144000" cy="5143500" type="screen16x9"/>
  <p:notesSz cx="6858000" cy="9144000"/>
  <p:embeddedFontLst>
    <p:embeddedFont>
      <p:font typeface="Inter" panose="020B0604020202020204" charset="0"/>
      <p:regular r:id="rId11"/>
      <p:bold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A44BD-F71A-6B46-9704-0314B6080964}" v="213" dt="2024-09-26T16:48:02.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45"/>
  </p:normalViewPr>
  <p:slideViewPr>
    <p:cSldViewPr snapToGrid="0">
      <p:cViewPr varScale="1">
        <p:scale>
          <a:sx n="151" d="100"/>
          <a:sy n="151" d="100"/>
        </p:scale>
        <p:origin x="62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7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8386cfe5f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8386cfe5f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6"/>
          <p:cNvSpPr/>
          <p:nvPr/>
        </p:nvSpPr>
        <p:spPr>
          <a:xfrm>
            <a:off x="-100" y="0"/>
            <a:ext cx="9144000" cy="65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6"/>
          <p:cNvPicPr preferRelativeResize="0"/>
          <p:nvPr/>
        </p:nvPicPr>
        <p:blipFill>
          <a:blip r:embed="rId2">
            <a:alphaModFix/>
          </a:blip>
          <a:stretch>
            <a:fillRect/>
          </a:stretch>
        </p:blipFill>
        <p:spPr>
          <a:xfrm>
            <a:off x="7440128" y="181512"/>
            <a:ext cx="1392165" cy="291277"/>
          </a:xfrm>
          <a:prstGeom prst="rect">
            <a:avLst/>
          </a:prstGeom>
          <a:noFill/>
          <a:ln>
            <a:noFill/>
          </a:ln>
        </p:spPr>
      </p:pic>
      <p:sp>
        <p:nvSpPr>
          <p:cNvPr id="24" name="Google Shape;24;p6"/>
          <p:cNvSpPr txBox="1">
            <a:spLocks noGrp="1"/>
          </p:cNvSpPr>
          <p:nvPr>
            <p:ph type="title"/>
          </p:nvPr>
        </p:nvSpPr>
        <p:spPr>
          <a:xfrm>
            <a:off x="311700" y="40800"/>
            <a:ext cx="6969000" cy="5727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457200" y="1152475"/>
            <a:ext cx="82296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6" name="Google Shape;26;p6"/>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8"/>
          <p:cNvSpPr/>
          <p:nvPr/>
        </p:nvSpPr>
        <p:spPr>
          <a:xfrm>
            <a:off x="-100" y="0"/>
            <a:ext cx="9144000" cy="65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311700" y="40800"/>
            <a:ext cx="6405300" cy="5727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8"/>
          <p:cNvSpPr txBox="1">
            <a:spLocks noGrp="1"/>
          </p:cNvSpPr>
          <p:nvPr>
            <p:ph type="body" idx="1"/>
          </p:nvPr>
        </p:nvSpPr>
        <p:spPr>
          <a:xfrm>
            <a:off x="457200" y="1152475"/>
            <a:ext cx="39999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8"/>
          <p:cNvSpPr txBox="1">
            <a:spLocks noGrp="1"/>
          </p:cNvSpPr>
          <p:nvPr>
            <p:ph type="body" idx="2"/>
          </p:nvPr>
        </p:nvSpPr>
        <p:spPr>
          <a:xfrm>
            <a:off x="4832400" y="1152475"/>
            <a:ext cx="39999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8"/>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0" name="Google Shape;40;p8"/>
          <p:cNvPicPr preferRelativeResize="0"/>
          <p:nvPr/>
        </p:nvPicPr>
        <p:blipFill>
          <a:blip r:embed="rId2">
            <a:alphaModFix/>
          </a:blip>
          <a:stretch>
            <a:fillRect/>
          </a:stretch>
        </p:blipFill>
        <p:spPr>
          <a:xfrm>
            <a:off x="7440128" y="181512"/>
            <a:ext cx="1392165" cy="2912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p:nvPr/>
        </p:nvSpPr>
        <p:spPr>
          <a:xfrm>
            <a:off x="-100" y="0"/>
            <a:ext cx="9144000" cy="65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9"/>
          <p:cNvSpPr txBox="1">
            <a:spLocks noGrp="1"/>
          </p:cNvSpPr>
          <p:nvPr>
            <p:ph type="title"/>
          </p:nvPr>
        </p:nvSpPr>
        <p:spPr>
          <a:xfrm>
            <a:off x="311700" y="40800"/>
            <a:ext cx="6750600" cy="5727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 name="Google Shape;45;p9"/>
          <p:cNvPicPr preferRelativeResize="0"/>
          <p:nvPr/>
        </p:nvPicPr>
        <p:blipFill>
          <a:blip r:embed="rId2">
            <a:alphaModFix/>
          </a:blip>
          <a:stretch>
            <a:fillRect/>
          </a:stretch>
        </p:blipFill>
        <p:spPr>
          <a:xfrm>
            <a:off x="7440128" y="181512"/>
            <a:ext cx="1392165" cy="29127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457200" y="555600"/>
            <a:ext cx="2808000" cy="755700"/>
          </a:xfrm>
          <a:prstGeom prst="rect">
            <a:avLst/>
          </a:prstGeom>
        </p:spPr>
        <p:txBody>
          <a:bodyPr spcFirstLastPara="1" wrap="square" lIns="0" tIns="0" rIns="0" bIns="0"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10"/>
          <p:cNvSpPr txBox="1">
            <a:spLocks noGrp="1"/>
          </p:cNvSpPr>
          <p:nvPr>
            <p:ph type="body" idx="1"/>
          </p:nvPr>
        </p:nvSpPr>
        <p:spPr>
          <a:xfrm>
            <a:off x="457200" y="1389600"/>
            <a:ext cx="2808000" cy="3179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10"/>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457200" y="450150"/>
            <a:ext cx="6367800" cy="4090800"/>
          </a:xfrm>
          <a:prstGeom prst="rect">
            <a:avLst/>
          </a:prstGeom>
        </p:spPr>
        <p:txBody>
          <a:bodyPr spcFirstLastPara="1" wrap="square" lIns="0" tIns="0" rIns="0" bIns="0" anchor="ctr" anchorCtr="0">
            <a:no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2" name="Google Shape;52;p11"/>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3"/>
          <p:cNvSpPr txBox="1">
            <a:spLocks noGrp="1"/>
          </p:cNvSpPr>
          <p:nvPr>
            <p:ph type="body" idx="1"/>
          </p:nvPr>
        </p:nvSpPr>
        <p:spPr>
          <a:xfrm>
            <a:off x="311700" y="4230575"/>
            <a:ext cx="5998800" cy="605100"/>
          </a:xfrm>
          <a:prstGeom prst="rect">
            <a:avLst/>
          </a:prstGeom>
        </p:spPr>
        <p:txBody>
          <a:bodyPr spcFirstLastPara="1" wrap="square" lIns="0" tIns="0" rIns="0" bIns="0"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61" name="Google Shape;61;p13"/>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4"/>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4"/>
          <p:cNvSpPr txBox="1">
            <a:spLocks noGrp="1"/>
          </p:cNvSpPr>
          <p:nvPr>
            <p:ph type="body" idx="1"/>
          </p:nvPr>
        </p:nvSpPr>
        <p:spPr>
          <a:xfrm>
            <a:off x="311700" y="3152225"/>
            <a:ext cx="8520600" cy="1300800"/>
          </a:xfrm>
          <a:prstGeom prst="rect">
            <a:avLst/>
          </a:prstGeom>
        </p:spPr>
        <p:txBody>
          <a:bodyPr spcFirstLastPara="1" wrap="square" lIns="0" tIns="0" rIns="0" bIns="0" anchor="t" anchorCtr="0">
            <a:noAutofit/>
          </a:bodyPr>
          <a:lstStyle>
            <a:lvl1pPr marL="457200" lvl="0" indent="-317500" algn="ctr">
              <a:spcBef>
                <a:spcPts val="0"/>
              </a:spcBef>
              <a:spcAft>
                <a:spcPts val="0"/>
              </a:spcAft>
              <a:buSzPts val="14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65" name="Google Shape;65;p14"/>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8283608" y="4486354"/>
            <a:ext cx="548700" cy="393600"/>
          </a:xfrm>
          <a:prstGeom prst="rect">
            <a:avLst/>
          </a:prstGeom>
        </p:spPr>
        <p:txBody>
          <a:bodyPr spcFirstLastPara="1" wrap="square" lIns="0" tIns="0" rIns="0" bIns="0" anchor="b"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0800"/>
            <a:ext cx="8520600" cy="5727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1800"/>
              <a:buFont typeface="Inter ExtraBold"/>
              <a:buNone/>
              <a:defRPr sz="1800">
                <a:solidFill>
                  <a:schemeClr val="dk1"/>
                </a:solidFill>
                <a:latin typeface="Inter ExtraBold"/>
                <a:ea typeface="Inter ExtraBold"/>
                <a:cs typeface="Inter ExtraBold"/>
                <a:sym typeface="Inter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52475"/>
            <a:ext cx="8229600" cy="34164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2"/>
                </a:solidFill>
                <a:latin typeface="Inter"/>
                <a:ea typeface="Inter"/>
                <a:cs typeface="Inter"/>
                <a:sym typeface="Inter"/>
              </a:defRPr>
            </a:lvl1pPr>
            <a:lvl2pPr marL="914400" lvl="1" indent="-304800">
              <a:lnSpc>
                <a:spcPct val="115000"/>
              </a:lnSpc>
              <a:spcBef>
                <a:spcPts val="0"/>
              </a:spcBef>
              <a:spcAft>
                <a:spcPts val="0"/>
              </a:spcAft>
              <a:buClr>
                <a:schemeClr val="dk1"/>
              </a:buClr>
              <a:buSzPts val="1200"/>
              <a:buFont typeface="Inter"/>
              <a:buChar char="○"/>
              <a:defRPr sz="1200">
                <a:solidFill>
                  <a:schemeClr val="dk2"/>
                </a:solidFill>
                <a:latin typeface="Inter"/>
                <a:ea typeface="Inter"/>
                <a:cs typeface="Inter"/>
                <a:sym typeface="Inter"/>
              </a:defRPr>
            </a:lvl2pPr>
            <a:lvl3pPr marL="1371600" lvl="2" indent="-304800">
              <a:lnSpc>
                <a:spcPct val="115000"/>
              </a:lnSpc>
              <a:spcBef>
                <a:spcPts val="0"/>
              </a:spcBef>
              <a:spcAft>
                <a:spcPts val="0"/>
              </a:spcAft>
              <a:buClr>
                <a:schemeClr val="accent2"/>
              </a:buClr>
              <a:buSzPts val="1200"/>
              <a:buFont typeface="Inter"/>
              <a:buChar char="■"/>
              <a:defRPr sz="1200">
                <a:solidFill>
                  <a:schemeClr val="dk2"/>
                </a:solidFill>
                <a:latin typeface="Inter"/>
                <a:ea typeface="Inter"/>
                <a:cs typeface="Inter"/>
                <a:sym typeface="Inter"/>
              </a:defRPr>
            </a:lvl3pPr>
            <a:lvl4pPr marL="1828800" lvl="3" indent="-304800">
              <a:lnSpc>
                <a:spcPct val="115000"/>
              </a:lnSpc>
              <a:spcBef>
                <a:spcPts val="0"/>
              </a:spcBef>
              <a:spcAft>
                <a:spcPts val="0"/>
              </a:spcAft>
              <a:buClr>
                <a:schemeClr val="accent2"/>
              </a:buClr>
              <a:buSzPts val="1200"/>
              <a:buFont typeface="Inter"/>
              <a:buChar char="●"/>
              <a:defRPr sz="1200">
                <a:solidFill>
                  <a:schemeClr val="dk2"/>
                </a:solidFill>
                <a:latin typeface="Inter"/>
                <a:ea typeface="Inter"/>
                <a:cs typeface="Inter"/>
                <a:sym typeface="Inter"/>
              </a:defRPr>
            </a:lvl4pPr>
            <a:lvl5pPr marL="2286000" lvl="4"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marL="2743200" lvl="5"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marL="3200400" lvl="6"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marL="3657600" lvl="7"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marL="4114800" lvl="8"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9pPr>
          </a:lstStyle>
          <a:p>
            <a:endParaRPr/>
          </a:p>
        </p:txBody>
      </p:sp>
      <p:sp>
        <p:nvSpPr>
          <p:cNvPr id="8" name="Google Shape;8;p1"/>
          <p:cNvSpPr txBox="1">
            <a:spLocks noGrp="1"/>
          </p:cNvSpPr>
          <p:nvPr>
            <p:ph type="sldNum" idx="12"/>
          </p:nvPr>
        </p:nvSpPr>
        <p:spPr>
          <a:xfrm>
            <a:off x="8283608" y="4486354"/>
            <a:ext cx="548700" cy="393600"/>
          </a:xfrm>
          <a:prstGeom prst="rect">
            <a:avLst/>
          </a:prstGeom>
          <a:noFill/>
          <a:ln>
            <a:noFill/>
          </a:ln>
        </p:spPr>
        <p:txBody>
          <a:bodyPr spcFirstLastPara="1" wrap="square" lIns="0" tIns="0" rIns="0" bIns="0" anchor="b" anchorCtr="0">
            <a:normAutofit/>
          </a:bodyPr>
          <a:lstStyle>
            <a:lvl1pPr lvl="0" algn="r">
              <a:buNone/>
              <a:defRPr sz="1000">
                <a:solidFill>
                  <a:schemeClr val="dk1"/>
                </a:solidFill>
                <a:latin typeface="Inter"/>
                <a:ea typeface="Inter"/>
                <a:cs typeface="Inter"/>
                <a:sym typeface="Inter"/>
              </a:defRPr>
            </a:lvl1pPr>
            <a:lvl2pPr lvl="1" algn="r">
              <a:buNone/>
              <a:defRPr sz="1000">
                <a:solidFill>
                  <a:schemeClr val="dk1"/>
                </a:solidFill>
                <a:latin typeface="Inter"/>
                <a:ea typeface="Inter"/>
                <a:cs typeface="Inter"/>
                <a:sym typeface="Inter"/>
              </a:defRPr>
            </a:lvl2pPr>
            <a:lvl3pPr lvl="2" algn="r">
              <a:buNone/>
              <a:defRPr sz="1000">
                <a:solidFill>
                  <a:schemeClr val="dk1"/>
                </a:solidFill>
                <a:latin typeface="Inter"/>
                <a:ea typeface="Inter"/>
                <a:cs typeface="Inter"/>
                <a:sym typeface="Inter"/>
              </a:defRPr>
            </a:lvl3pPr>
            <a:lvl4pPr lvl="3" algn="r">
              <a:buNone/>
              <a:defRPr sz="1000">
                <a:solidFill>
                  <a:schemeClr val="dk1"/>
                </a:solidFill>
                <a:latin typeface="Inter"/>
                <a:ea typeface="Inter"/>
                <a:cs typeface="Inter"/>
                <a:sym typeface="Inter"/>
              </a:defRPr>
            </a:lvl4pPr>
            <a:lvl5pPr lvl="4" algn="r">
              <a:buNone/>
              <a:defRPr sz="1000">
                <a:solidFill>
                  <a:schemeClr val="dk1"/>
                </a:solidFill>
                <a:latin typeface="Inter"/>
                <a:ea typeface="Inter"/>
                <a:cs typeface="Inter"/>
                <a:sym typeface="Inter"/>
              </a:defRPr>
            </a:lvl5pPr>
            <a:lvl6pPr lvl="5" algn="r">
              <a:buNone/>
              <a:defRPr sz="1000">
                <a:solidFill>
                  <a:schemeClr val="dk1"/>
                </a:solidFill>
                <a:latin typeface="Inter"/>
                <a:ea typeface="Inter"/>
                <a:cs typeface="Inter"/>
                <a:sym typeface="Inter"/>
              </a:defRPr>
            </a:lvl6pPr>
            <a:lvl7pPr lvl="6" algn="r">
              <a:buNone/>
              <a:defRPr sz="1000">
                <a:solidFill>
                  <a:schemeClr val="dk1"/>
                </a:solidFill>
                <a:latin typeface="Inter"/>
                <a:ea typeface="Inter"/>
                <a:cs typeface="Inter"/>
                <a:sym typeface="Inter"/>
              </a:defRPr>
            </a:lvl7pPr>
            <a:lvl8pPr lvl="7" algn="r">
              <a:buNone/>
              <a:defRPr sz="1000">
                <a:solidFill>
                  <a:schemeClr val="dk1"/>
                </a:solidFill>
                <a:latin typeface="Inter"/>
                <a:ea typeface="Inter"/>
                <a:cs typeface="Inter"/>
                <a:sym typeface="Inter"/>
              </a:defRPr>
            </a:lvl8pPr>
            <a:lvl9pPr lvl="8" algn="r">
              <a:buNone/>
              <a:defRPr sz="1000">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6" r:id="rId5"/>
    <p:sldLayoutId id="2147483657"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3">
            <a:alphaModFix amt="10000"/>
          </a:blip>
          <a:srcRect l="563" t="12191" r="553" b="4364"/>
          <a:stretch/>
        </p:blipFill>
        <p:spPr>
          <a:xfrm>
            <a:off x="0" y="-1"/>
            <a:ext cx="9144003" cy="5143501"/>
          </a:xfrm>
          <a:prstGeom prst="rect">
            <a:avLst/>
          </a:prstGeom>
          <a:noFill/>
          <a:ln>
            <a:noFill/>
          </a:ln>
        </p:spPr>
      </p:pic>
      <p:sp>
        <p:nvSpPr>
          <p:cNvPr id="73" name="Google Shape;73;p16"/>
          <p:cNvSpPr txBox="1">
            <a:spLocks noGrp="1"/>
          </p:cNvSpPr>
          <p:nvPr>
            <p:ph type="ctrTitle"/>
          </p:nvPr>
        </p:nvSpPr>
        <p:spPr>
          <a:xfrm>
            <a:off x="0" y="2449438"/>
            <a:ext cx="9144003" cy="644079"/>
          </a:xfrm>
          <a:prstGeom prst="rect">
            <a:avLst/>
          </a:prstGeom>
        </p:spPr>
        <p:txBody>
          <a:bodyPr spcFirstLastPara="1" wrap="square" lIns="0" tIns="0" rIns="0" bIns="0" anchor="b" anchorCtr="0">
            <a:noAutofit/>
          </a:bodyPr>
          <a:lstStyle/>
          <a:p>
            <a:pPr rtl="0">
              <a:spcBef>
                <a:spcPts val="0"/>
              </a:spcBef>
              <a:spcAft>
                <a:spcPts val="0"/>
              </a:spcAft>
            </a:pPr>
            <a:r>
              <a:rPr lang="en-US" sz="2800" b="1" i="0" u="none" strike="noStrike" dirty="0">
                <a:solidFill>
                  <a:srgbClr val="FFFFFF"/>
                </a:solidFill>
                <a:effectLst/>
                <a:latin typeface="Hanken Grotesk"/>
              </a:rPr>
              <a:t>The Untapped Power of Ed Prep Program </a:t>
            </a:r>
            <a:br>
              <a:rPr lang="en-US" sz="2800" b="1" i="0" u="none" strike="noStrike" dirty="0">
                <a:solidFill>
                  <a:srgbClr val="FFFFFF"/>
                </a:solidFill>
                <a:effectLst/>
                <a:latin typeface="Hanken Grotesk"/>
              </a:rPr>
            </a:br>
            <a:r>
              <a:rPr lang="en-US" sz="2800" b="1" i="0" u="none" strike="noStrike" dirty="0">
                <a:solidFill>
                  <a:srgbClr val="FFFFFF"/>
                </a:solidFill>
                <a:effectLst/>
                <a:latin typeface="Hanken Grotesk"/>
              </a:rPr>
              <a:t>and District Partnerships to Increase </a:t>
            </a:r>
            <a:br>
              <a:rPr lang="en-US" sz="2800" b="1" i="0" u="none" strike="noStrike" dirty="0">
                <a:solidFill>
                  <a:srgbClr val="FFFFFF"/>
                </a:solidFill>
                <a:effectLst/>
                <a:latin typeface="Hanken Grotesk"/>
              </a:rPr>
            </a:br>
            <a:r>
              <a:rPr lang="en-US" sz="2800" b="1" i="0" u="none" strike="noStrike" dirty="0">
                <a:solidFill>
                  <a:srgbClr val="FFFFFF"/>
                </a:solidFill>
                <a:effectLst/>
                <a:latin typeface="Hanken Grotesk"/>
              </a:rPr>
              <a:t>Teacher Quality and Retention</a:t>
            </a:r>
            <a:br>
              <a:rPr lang="en-US" dirty="0"/>
            </a:br>
            <a:endParaRPr dirty="0"/>
          </a:p>
        </p:txBody>
      </p:sp>
      <p:pic>
        <p:nvPicPr>
          <p:cNvPr id="75" name="Google Shape;75;p16"/>
          <p:cNvPicPr preferRelativeResize="0"/>
          <p:nvPr/>
        </p:nvPicPr>
        <p:blipFill>
          <a:blip r:embed="rId4">
            <a:alphaModFix/>
          </a:blip>
          <a:stretch>
            <a:fillRect/>
          </a:stretch>
        </p:blipFill>
        <p:spPr>
          <a:xfrm>
            <a:off x="6553251" y="4463936"/>
            <a:ext cx="2333055" cy="436259"/>
          </a:xfrm>
          <a:prstGeom prst="rect">
            <a:avLst/>
          </a:prstGeom>
          <a:noFill/>
          <a:ln>
            <a:noFill/>
          </a:ln>
        </p:spPr>
      </p:pic>
      <p:sp>
        <p:nvSpPr>
          <p:cNvPr id="4" name="TextBox 3">
            <a:extLst>
              <a:ext uri="{FF2B5EF4-FFF2-40B4-BE49-F238E27FC236}">
                <a16:creationId xmlns:a16="http://schemas.microsoft.com/office/drawing/2014/main" id="{CA1717AE-9A15-3D58-EB74-8B471400C60E}"/>
              </a:ext>
            </a:extLst>
          </p:cNvPr>
          <p:cNvSpPr txBox="1"/>
          <p:nvPr/>
        </p:nvSpPr>
        <p:spPr>
          <a:xfrm>
            <a:off x="182880" y="3511391"/>
            <a:ext cx="4834555" cy="1723549"/>
          </a:xfrm>
          <a:prstGeom prst="rect">
            <a:avLst/>
          </a:prstGeom>
          <a:noFill/>
        </p:spPr>
        <p:txBody>
          <a:bodyPr wrap="square" rtlCol="0">
            <a:spAutoFit/>
          </a:bodyPr>
          <a:lstStyle/>
          <a:p>
            <a:r>
              <a:rPr lang="en" sz="2000" dirty="0">
                <a:solidFill>
                  <a:schemeClr val="bg1"/>
                </a:solidFill>
              </a:rPr>
              <a:t>Emily Garcia</a:t>
            </a:r>
            <a:br>
              <a:rPr lang="en" sz="2000" dirty="0">
                <a:solidFill>
                  <a:schemeClr val="bg1"/>
                </a:solidFill>
              </a:rPr>
            </a:br>
            <a:r>
              <a:rPr lang="en" dirty="0">
                <a:solidFill>
                  <a:schemeClr val="bg1"/>
                </a:solidFill>
              </a:rPr>
              <a:t>Chief Education Officer</a:t>
            </a:r>
          </a:p>
          <a:p>
            <a:r>
              <a:rPr lang="en" sz="2000" b="1" dirty="0" err="1">
                <a:solidFill>
                  <a:schemeClr val="bg1"/>
                </a:solidFill>
              </a:rPr>
              <a:t>Versidi</a:t>
            </a:r>
            <a:r>
              <a:rPr lang="en" sz="2000" b="1" dirty="0">
                <a:solidFill>
                  <a:schemeClr val="bg1"/>
                </a:solidFill>
              </a:rPr>
              <a:t>, Inc.</a:t>
            </a:r>
          </a:p>
          <a:p>
            <a:r>
              <a:rPr lang="en" sz="1600" dirty="0">
                <a:solidFill>
                  <a:schemeClr val="bg1"/>
                </a:solidFill>
              </a:rPr>
              <a:t>214-725-1964 (Cell) </a:t>
            </a:r>
          </a:p>
          <a:p>
            <a:r>
              <a:rPr lang="en" sz="1600" dirty="0" err="1">
                <a:solidFill>
                  <a:schemeClr val="bg1"/>
                </a:solidFill>
              </a:rPr>
              <a:t>Emily.Garcia@versidi.com</a:t>
            </a:r>
            <a:endParaRPr lang="en" sz="2000" dirty="0">
              <a:solidFill>
                <a:schemeClr val="bg1"/>
              </a:solidFill>
            </a:endParaRPr>
          </a:p>
          <a:p>
            <a:endParaRPr lang="en-US" sz="2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2972-A573-665D-10D7-541F0C10316A}"/>
              </a:ext>
            </a:extLst>
          </p:cNvPr>
          <p:cNvSpPr>
            <a:spLocks noGrp="1"/>
          </p:cNvSpPr>
          <p:nvPr>
            <p:ph type="title"/>
          </p:nvPr>
        </p:nvSpPr>
        <p:spPr/>
        <p:txBody>
          <a:bodyPr/>
          <a:lstStyle/>
          <a:p>
            <a:r>
              <a:rPr lang="en-US" dirty="0"/>
              <a:t>Increasing Teacher Quality and Retention</a:t>
            </a:r>
          </a:p>
        </p:txBody>
      </p:sp>
      <p:sp>
        <p:nvSpPr>
          <p:cNvPr id="3" name="Text Placeholder 2">
            <a:extLst>
              <a:ext uri="{FF2B5EF4-FFF2-40B4-BE49-F238E27FC236}">
                <a16:creationId xmlns:a16="http://schemas.microsoft.com/office/drawing/2014/main" id="{37F26406-D131-4F22-B051-59B3D2429D10}"/>
              </a:ext>
            </a:extLst>
          </p:cNvPr>
          <p:cNvSpPr>
            <a:spLocks noGrp="1"/>
          </p:cNvSpPr>
          <p:nvPr>
            <p:ph type="body" idx="1"/>
          </p:nvPr>
        </p:nvSpPr>
        <p:spPr>
          <a:xfrm>
            <a:off x="747521" y="1061037"/>
            <a:ext cx="3824479" cy="3416400"/>
          </a:xfrm>
        </p:spPr>
        <p:txBody>
          <a:bodyPr/>
          <a:lstStyle/>
          <a:p>
            <a:pPr marL="0" marR="0">
              <a:lnSpc>
                <a:spcPct val="115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Key Ideas: </a:t>
            </a:r>
          </a:p>
          <a:p>
            <a:pPr marL="457200" lvl="1">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School districts have the “buying power” and educator preparation programs (EPPs) have the “supplying power”. </a:t>
            </a:r>
          </a:p>
          <a:p>
            <a:pPr marL="457200" lvl="1">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can districts and EPPs work together to recruit and prepare teachers who will spend their career in your district meeting the needs of your students?</a:t>
            </a:r>
          </a:p>
          <a:p>
            <a:endParaRPr lang="en-US" sz="1600" dirty="0"/>
          </a:p>
        </p:txBody>
      </p:sp>
      <p:pic>
        <p:nvPicPr>
          <p:cNvPr id="5" name="Picture 4" descr="Businessmen shaking hands">
            <a:extLst>
              <a:ext uri="{FF2B5EF4-FFF2-40B4-BE49-F238E27FC236}">
                <a16:creationId xmlns:a16="http://schemas.microsoft.com/office/drawing/2014/main" id="{AD632433-BAD0-B53A-2DE4-6875D510259B}"/>
              </a:ext>
            </a:extLst>
          </p:cNvPr>
          <p:cNvPicPr>
            <a:picLocks noChangeAspect="1"/>
          </p:cNvPicPr>
          <p:nvPr/>
        </p:nvPicPr>
        <p:blipFill>
          <a:blip r:embed="rId2"/>
          <a:stretch>
            <a:fillRect/>
          </a:stretch>
        </p:blipFill>
        <p:spPr>
          <a:xfrm>
            <a:off x="5152028" y="1549208"/>
            <a:ext cx="3327947" cy="2655044"/>
          </a:xfrm>
          <a:prstGeom prst="rect">
            <a:avLst/>
          </a:prstGeom>
        </p:spPr>
      </p:pic>
    </p:spTree>
    <p:extLst>
      <p:ext uri="{BB962C8B-B14F-4D97-AF65-F5344CB8AC3E}">
        <p14:creationId xmlns:p14="http://schemas.microsoft.com/office/powerpoint/2010/main" val="2805576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EB9D-AF96-C450-0772-9422E23B0D28}"/>
              </a:ext>
            </a:extLst>
          </p:cNvPr>
          <p:cNvSpPr>
            <a:spLocks noGrp="1"/>
          </p:cNvSpPr>
          <p:nvPr>
            <p:ph type="title"/>
          </p:nvPr>
        </p:nvSpPr>
        <p:spPr/>
        <p:txBody>
          <a:bodyPr/>
          <a:lstStyle/>
          <a:p>
            <a:r>
              <a:rPr lang="en-US" dirty="0"/>
              <a:t>Maximize Your District’s Buying Power</a:t>
            </a:r>
          </a:p>
        </p:txBody>
      </p:sp>
      <p:sp>
        <p:nvSpPr>
          <p:cNvPr id="3" name="Text Placeholder 2">
            <a:extLst>
              <a:ext uri="{FF2B5EF4-FFF2-40B4-BE49-F238E27FC236}">
                <a16:creationId xmlns:a16="http://schemas.microsoft.com/office/drawing/2014/main" id="{C8592DF0-4029-C272-125F-A1D3C187A0C0}"/>
              </a:ext>
            </a:extLst>
          </p:cNvPr>
          <p:cNvSpPr>
            <a:spLocks noGrp="1"/>
          </p:cNvSpPr>
          <p:nvPr>
            <p:ph type="body" idx="1"/>
          </p:nvPr>
        </p:nvSpPr>
        <p:spPr>
          <a:xfrm>
            <a:off x="613063" y="1054742"/>
            <a:ext cx="8215054" cy="3416400"/>
          </a:xfrm>
        </p:spPr>
        <p:txBody>
          <a:bodyPr/>
          <a:lstStyle/>
          <a:p>
            <a:pPr marL="171450"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b="1" kern="100" dirty="0">
                <a:effectLst/>
                <a:latin typeface="Aptos" panose="020B0004020202020204" pitchFamily="34" charset="0"/>
                <a:ea typeface="Aptos" panose="020B0004020202020204" pitchFamily="34" charset="0"/>
                <a:cs typeface="Times New Roman" panose="02020603050405020304" pitchFamily="18" charset="0"/>
              </a:rPr>
              <a:t>Be an informed consumer: </a:t>
            </a:r>
            <a:r>
              <a:rPr lang="en-US" kern="100" dirty="0">
                <a:effectLst/>
                <a:latin typeface="Aptos" panose="020B0004020202020204" pitchFamily="34" charset="0"/>
                <a:ea typeface="Aptos" panose="020B0004020202020204" pitchFamily="34" charset="0"/>
                <a:cs typeface="Times New Roman" panose="02020603050405020304" pitchFamily="18" charset="0"/>
              </a:rPr>
              <a:t>what EPPs are your candidates coming from? Are you pointing your candidates toward strong programs? Are you pointing them in a direction at all?</a:t>
            </a:r>
          </a:p>
          <a:p>
            <a:pPr marL="171450" indent="-171450"/>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 Are your candidates’ EPP choices driven solely by cost, time and simplicity? </a:t>
            </a:r>
            <a:r>
              <a:rPr lang="en-US" b="1" kern="100" dirty="0">
                <a:effectLst/>
                <a:latin typeface="Aptos" panose="020B0004020202020204" pitchFamily="34" charset="0"/>
                <a:ea typeface="Aptos" panose="020B0004020202020204" pitchFamily="34" charset="0"/>
                <a:cs typeface="Times New Roman" panose="02020603050405020304" pitchFamily="18" charset="0"/>
              </a:rPr>
              <a:t>How does this impact outcomes? </a:t>
            </a:r>
            <a:r>
              <a:rPr lang="en-US" kern="100" dirty="0">
                <a:effectLst/>
                <a:latin typeface="Aptos" panose="020B0004020202020204" pitchFamily="34" charset="0"/>
                <a:ea typeface="Aptos" panose="020B0004020202020204" pitchFamily="34" charset="0"/>
                <a:cs typeface="Times New Roman" panose="02020603050405020304" pitchFamily="18" charset="0"/>
              </a:rPr>
              <a:t>How does this FEED the teacher retention crisis?</a:t>
            </a:r>
          </a:p>
          <a:p>
            <a:pPr marL="171450" indent="-171450"/>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 Consider formal partnerships with EPPs that are willing to engage in deep, collaborative preparation. </a:t>
            </a:r>
            <a:r>
              <a:rPr lang="en-US" b="1" kern="100" dirty="0">
                <a:effectLst/>
                <a:latin typeface="Aptos" panose="020B0004020202020204" pitchFamily="34" charset="0"/>
                <a:ea typeface="Aptos" panose="020B0004020202020204" pitchFamily="34" charset="0"/>
                <a:cs typeface="Times New Roman" panose="02020603050405020304" pitchFamily="18" charset="0"/>
              </a:rPr>
              <a:t>Hallmarks of strong partnerships include:</a:t>
            </a:r>
          </a:p>
          <a:p>
            <a:pPr marL="628650" lvl="1"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Coaching from the EPP that is aligned to the district’s initiatives/curriculum</a:t>
            </a:r>
          </a:p>
          <a:p>
            <a:pPr marL="628650" lvl="1"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Frequent, proactive communication FROM the educator preparation program TO the district related to individual candidate progress </a:t>
            </a:r>
          </a:p>
          <a:p>
            <a:pPr marL="628650" lvl="1" indent="-171450"/>
            <a:r>
              <a:rPr lang="en-US" kern="100" dirty="0">
                <a:effectLst/>
                <a:latin typeface="Aptos" panose="020B0004020202020204" pitchFamily="34" charset="0"/>
                <a:ea typeface="Aptos" panose="020B0004020202020204" pitchFamily="34" charset="0"/>
                <a:cs typeface="Times New Roman" panose="02020603050405020304" pitchFamily="18" charset="0"/>
              </a:rPr>
              <a:t>Training and certification timelines aligned to district hiring timelines </a:t>
            </a:r>
          </a:p>
          <a:p>
            <a:pPr marL="628650" lvl="1" indent="-171450"/>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r>
              <a:rPr lang="en-US" sz="1600" kern="100" dirty="0">
                <a:effectLst/>
                <a:latin typeface="Aptos" panose="020B0004020202020204" pitchFamily="34" charset="0"/>
                <a:ea typeface="Aptos" panose="020B0004020202020204" pitchFamily="34" charset="0"/>
                <a:cs typeface="Times New Roman" panose="02020603050405020304" pitchFamily="18" charset="0"/>
              </a:rPr>
              <a:t> What are the combined carrots and sticks in your district policy related to completing certification?  (Differentiated pay, leadership opportunities, etc.)</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255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5E41-8EC6-A064-9ACC-D3D236232AC1}"/>
              </a:ext>
            </a:extLst>
          </p:cNvPr>
          <p:cNvSpPr>
            <a:spLocks noGrp="1"/>
          </p:cNvSpPr>
          <p:nvPr>
            <p:ph type="title"/>
          </p:nvPr>
        </p:nvSpPr>
        <p:spPr>
          <a:xfrm>
            <a:off x="215485" y="69655"/>
            <a:ext cx="8713030" cy="572700"/>
          </a:xfrm>
        </p:spPr>
        <p:txBody>
          <a:bodyPr/>
          <a:lstStyle/>
          <a:p>
            <a:r>
              <a:rPr lang="en-US" sz="2400" dirty="0"/>
              <a:t>An example of LEA/EPP Collaboration:</a:t>
            </a:r>
          </a:p>
        </p:txBody>
      </p:sp>
      <p:sp>
        <p:nvSpPr>
          <p:cNvPr id="4" name="Text Placeholder 3">
            <a:extLst>
              <a:ext uri="{FF2B5EF4-FFF2-40B4-BE49-F238E27FC236}">
                <a16:creationId xmlns:a16="http://schemas.microsoft.com/office/drawing/2014/main" id="{E9A3F2B1-9B37-5891-07F8-E545FBFA90D9}"/>
              </a:ext>
            </a:extLst>
          </p:cNvPr>
          <p:cNvSpPr>
            <a:spLocks noGrp="1"/>
          </p:cNvSpPr>
          <p:nvPr>
            <p:ph type="body" idx="2"/>
          </p:nvPr>
        </p:nvSpPr>
        <p:spPr>
          <a:xfrm>
            <a:off x="989053" y="2210538"/>
            <a:ext cx="6983014" cy="1731705"/>
          </a:xfrm>
        </p:spPr>
        <p:txBody>
          <a:bodyPr/>
          <a:lstStyle/>
          <a:p>
            <a:pPr algn="just" rtl="0" fontAlgn="base">
              <a:spcBef>
                <a:spcPts val="0"/>
              </a:spcBef>
              <a:spcAft>
                <a:spcPts val="1000"/>
              </a:spcAft>
              <a:buFont typeface="Arial" panose="020B0604020202020204" pitchFamily="34" charset="0"/>
              <a:buChar char="•"/>
            </a:pPr>
            <a:r>
              <a:rPr lang="en-US" b="0" i="0" u="none" strike="noStrike" dirty="0">
                <a:solidFill>
                  <a:srgbClr val="2C2A2B"/>
                </a:solidFill>
                <a:effectLst/>
                <a:latin typeface="Hanken Grotesk"/>
              </a:rPr>
              <a:t>The “Powered By” model enhances existing </a:t>
            </a:r>
            <a:r>
              <a:rPr lang="en-US" dirty="0">
                <a:solidFill>
                  <a:srgbClr val="2C2A2B"/>
                </a:solidFill>
                <a:latin typeface="Hanken Grotesk"/>
              </a:rPr>
              <a:t>LEA</a:t>
            </a:r>
            <a:r>
              <a:rPr lang="en-US" b="0" i="0" u="none" strike="noStrike" dirty="0">
                <a:solidFill>
                  <a:srgbClr val="2C2A2B"/>
                </a:solidFill>
                <a:effectLst/>
                <a:latin typeface="Hanken Grotesk"/>
              </a:rPr>
              <a:t> human capitol strategies with aligned educator preparation, certification requirement compliance, and seamless technology/communication integration.</a:t>
            </a:r>
          </a:p>
          <a:p>
            <a:pPr algn="just" rtl="0" fontAlgn="base">
              <a:spcBef>
                <a:spcPts val="0"/>
              </a:spcBef>
              <a:spcAft>
                <a:spcPts val="1000"/>
              </a:spcAft>
              <a:buFont typeface="Arial" panose="020B0604020202020204" pitchFamily="34" charset="0"/>
              <a:buChar char="•"/>
            </a:pPr>
            <a:r>
              <a:rPr lang="en-US" b="0" i="0" u="none" strike="noStrike" dirty="0">
                <a:solidFill>
                  <a:srgbClr val="2C2A2B"/>
                </a:solidFill>
                <a:effectLst/>
                <a:latin typeface="Hanken Grotesk"/>
              </a:rPr>
              <a:t>The district continues to administer their standard recruitment and onboarding routines while benefiting from </a:t>
            </a:r>
            <a:r>
              <a:rPr lang="en-US" dirty="0">
                <a:solidFill>
                  <a:srgbClr val="2C2A2B"/>
                </a:solidFill>
                <a:latin typeface="Hanken Grotesk"/>
              </a:rPr>
              <a:t>a co-designed educator preparation experience for new hires and current DOI candidates. </a:t>
            </a:r>
          </a:p>
          <a:p>
            <a:pPr algn="just" rtl="0" fontAlgn="base">
              <a:spcBef>
                <a:spcPts val="0"/>
              </a:spcBef>
              <a:spcAft>
                <a:spcPts val="1000"/>
              </a:spcAft>
              <a:buFont typeface="Arial" panose="020B0604020202020204" pitchFamily="34" charset="0"/>
              <a:buChar char="•"/>
            </a:pPr>
            <a:r>
              <a:rPr lang="en-US" b="0" i="0" u="none" strike="noStrike" dirty="0">
                <a:solidFill>
                  <a:srgbClr val="2C2A2B"/>
                </a:solidFill>
                <a:effectLst/>
                <a:latin typeface="Hanken Grotesk"/>
              </a:rPr>
              <a:t>Key benefits include ongoing communications between the EPP, district and candidate related to individual progress toward goals and  wrap around supports and timelines for candidates designed in alignment with district hiring needs.</a:t>
            </a:r>
          </a:p>
          <a:p>
            <a:pPr algn="just"/>
            <a:endParaRPr lang="en-US" sz="1100" dirty="0"/>
          </a:p>
        </p:txBody>
      </p:sp>
      <p:pic>
        <p:nvPicPr>
          <p:cNvPr id="7" name="Picture 6">
            <a:extLst>
              <a:ext uri="{FF2B5EF4-FFF2-40B4-BE49-F238E27FC236}">
                <a16:creationId xmlns:a16="http://schemas.microsoft.com/office/drawing/2014/main" id="{46141B5C-8C56-3EA3-4F9F-C311BBE4EA46}"/>
              </a:ext>
            </a:extLst>
          </p:cNvPr>
          <p:cNvPicPr>
            <a:picLocks noChangeAspect="1"/>
          </p:cNvPicPr>
          <p:nvPr/>
        </p:nvPicPr>
        <p:blipFill>
          <a:blip r:embed="rId3"/>
          <a:stretch>
            <a:fillRect/>
          </a:stretch>
        </p:blipFill>
        <p:spPr>
          <a:xfrm>
            <a:off x="3179638" y="918106"/>
            <a:ext cx="2901102" cy="1016681"/>
          </a:xfrm>
          <a:prstGeom prst="rect">
            <a:avLst/>
          </a:prstGeom>
          <a:ln w="28575">
            <a:solidFill>
              <a:schemeClr val="tx1"/>
            </a:solidFill>
          </a:ln>
        </p:spPr>
      </p:pic>
    </p:spTree>
    <p:extLst>
      <p:ext uri="{BB962C8B-B14F-4D97-AF65-F5344CB8AC3E}">
        <p14:creationId xmlns:p14="http://schemas.microsoft.com/office/powerpoint/2010/main" val="205831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D520-E6CD-6CEE-7D2C-F8E04CECA632}"/>
              </a:ext>
            </a:extLst>
          </p:cNvPr>
          <p:cNvSpPr>
            <a:spLocks noGrp="1"/>
          </p:cNvSpPr>
          <p:nvPr>
            <p:ph type="title"/>
          </p:nvPr>
        </p:nvSpPr>
        <p:spPr>
          <a:xfrm>
            <a:off x="152673" y="41681"/>
            <a:ext cx="7977173" cy="572700"/>
          </a:xfrm>
        </p:spPr>
        <p:txBody>
          <a:bodyPr/>
          <a:lstStyle/>
          <a:p>
            <a:r>
              <a:rPr lang="en-US" sz="2000" dirty="0"/>
              <a:t>True Partnership: Shared Accountability &amp; Support</a:t>
            </a:r>
          </a:p>
        </p:txBody>
      </p:sp>
      <p:sp>
        <p:nvSpPr>
          <p:cNvPr id="3" name="Text Placeholder 2">
            <a:extLst>
              <a:ext uri="{FF2B5EF4-FFF2-40B4-BE49-F238E27FC236}">
                <a16:creationId xmlns:a16="http://schemas.microsoft.com/office/drawing/2014/main" id="{7E99422E-6C63-F8AE-F694-B34B2352AD38}"/>
              </a:ext>
            </a:extLst>
          </p:cNvPr>
          <p:cNvSpPr>
            <a:spLocks noGrp="1"/>
          </p:cNvSpPr>
          <p:nvPr>
            <p:ph type="body" idx="1"/>
          </p:nvPr>
        </p:nvSpPr>
        <p:spPr>
          <a:xfrm>
            <a:off x="397117" y="736839"/>
            <a:ext cx="8368192" cy="1128907"/>
          </a:xfrm>
        </p:spPr>
        <p:txBody>
          <a:bodyPr anchor="ctr"/>
          <a:lstStyle/>
          <a:p>
            <a:pPr marL="139700" indent="0" algn="ctr">
              <a:buNone/>
            </a:pPr>
            <a:r>
              <a:rPr lang="en-US" sz="1600" b="1" dirty="0">
                <a:solidFill>
                  <a:schemeClr val="tx1"/>
                </a:solidFill>
              </a:rPr>
              <a:t>The “Powered By” model for Districts Wanting to </a:t>
            </a:r>
            <a:br>
              <a:rPr lang="en-US" sz="1600" b="1" dirty="0">
                <a:solidFill>
                  <a:schemeClr val="tx1"/>
                </a:solidFill>
              </a:rPr>
            </a:br>
            <a:r>
              <a:rPr lang="en-US" sz="1600" b="1" dirty="0">
                <a:solidFill>
                  <a:schemeClr val="tx1"/>
                </a:solidFill>
              </a:rPr>
              <a:t>Actively Partner in the Preparation of Their Future Teachers</a:t>
            </a:r>
          </a:p>
        </p:txBody>
      </p:sp>
      <p:sp>
        <p:nvSpPr>
          <p:cNvPr id="4" name="Text Placeholder 3">
            <a:extLst>
              <a:ext uri="{FF2B5EF4-FFF2-40B4-BE49-F238E27FC236}">
                <a16:creationId xmlns:a16="http://schemas.microsoft.com/office/drawing/2014/main" id="{3A381D3E-8821-5933-6E51-FEA9E0FEB97D}"/>
              </a:ext>
            </a:extLst>
          </p:cNvPr>
          <p:cNvSpPr>
            <a:spLocks noGrp="1"/>
          </p:cNvSpPr>
          <p:nvPr>
            <p:ph type="body" idx="2"/>
          </p:nvPr>
        </p:nvSpPr>
        <p:spPr>
          <a:xfrm>
            <a:off x="1025237" y="1973650"/>
            <a:ext cx="3048000" cy="2899064"/>
          </a:xfrm>
        </p:spPr>
        <p:txBody>
          <a:bodyPr/>
          <a:lstStyle/>
          <a:p>
            <a:pPr algn="ctr" fontAlgn="base">
              <a:spcAft>
                <a:spcPts val="1000"/>
              </a:spcAft>
            </a:pPr>
            <a:r>
              <a:rPr lang="en-US" b="0" i="0" u="none" strike="noStrike" dirty="0">
                <a:solidFill>
                  <a:srgbClr val="2C2A2B"/>
                </a:solidFill>
                <a:effectLst/>
                <a:latin typeface="Hanken Grotesk"/>
              </a:rPr>
              <a:t>EPP Contribution: A state-approved, flexible, affordable educator preparation program customized and co-branded with the school district</a:t>
            </a:r>
          </a:p>
          <a:p>
            <a:pPr algn="ctr" fontAlgn="base">
              <a:spcAft>
                <a:spcPts val="1000"/>
              </a:spcAft>
            </a:pPr>
            <a:r>
              <a:rPr lang="en-US" b="0" i="0" u="none" strike="noStrike" dirty="0">
                <a:solidFill>
                  <a:srgbClr val="2C2A2B"/>
                </a:solidFill>
                <a:effectLst/>
                <a:latin typeface="Hanken Grotesk"/>
              </a:rPr>
              <a:t>Shared Roles: Recruitment, marketing, progress monitoring, continuous improvement</a:t>
            </a:r>
            <a:r>
              <a:rPr lang="en-US" dirty="0">
                <a:solidFill>
                  <a:srgbClr val="2C2A2B"/>
                </a:solidFill>
                <a:latin typeface="Hanken Grotesk"/>
              </a:rPr>
              <a:t> </a:t>
            </a:r>
            <a:br>
              <a:rPr lang="en-US" dirty="0">
                <a:solidFill>
                  <a:srgbClr val="2C2A2B"/>
                </a:solidFill>
                <a:latin typeface="Hanken Grotesk"/>
              </a:rPr>
            </a:br>
            <a:r>
              <a:rPr lang="en-US" dirty="0">
                <a:solidFill>
                  <a:srgbClr val="2C2A2B"/>
                </a:solidFill>
                <a:latin typeface="Hanken Grotesk"/>
              </a:rPr>
              <a:t>and accountability</a:t>
            </a:r>
            <a:endParaRPr lang="en-US" b="0" i="0" u="none" strike="noStrike" dirty="0">
              <a:solidFill>
                <a:srgbClr val="2C2A2B"/>
              </a:solidFill>
              <a:effectLst/>
              <a:latin typeface="Hanken Grotesk"/>
            </a:endParaRPr>
          </a:p>
        </p:txBody>
      </p:sp>
      <p:pic>
        <p:nvPicPr>
          <p:cNvPr id="8" name="Picture 7" descr="Adults writing and consulting textbooks">
            <a:extLst>
              <a:ext uri="{FF2B5EF4-FFF2-40B4-BE49-F238E27FC236}">
                <a16:creationId xmlns:a16="http://schemas.microsoft.com/office/drawing/2014/main" id="{27E144B8-833E-0B0A-4F7C-66BEB3441F21}"/>
              </a:ext>
            </a:extLst>
          </p:cNvPr>
          <p:cNvPicPr>
            <a:picLocks noChangeAspect="1"/>
          </p:cNvPicPr>
          <p:nvPr/>
        </p:nvPicPr>
        <p:blipFill>
          <a:blip r:embed="rId2"/>
          <a:stretch>
            <a:fillRect/>
          </a:stretch>
        </p:blipFill>
        <p:spPr>
          <a:xfrm>
            <a:off x="4696846" y="2037003"/>
            <a:ext cx="3722256" cy="2481504"/>
          </a:xfrm>
          <a:prstGeom prst="rect">
            <a:avLst/>
          </a:prstGeom>
        </p:spPr>
      </p:pic>
    </p:spTree>
    <p:extLst>
      <p:ext uri="{BB962C8B-B14F-4D97-AF65-F5344CB8AC3E}">
        <p14:creationId xmlns:p14="http://schemas.microsoft.com/office/powerpoint/2010/main" val="293332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63EC-CFB3-D31C-DE97-375CF92C8DCB}"/>
              </a:ext>
            </a:extLst>
          </p:cNvPr>
          <p:cNvSpPr>
            <a:spLocks noGrp="1"/>
          </p:cNvSpPr>
          <p:nvPr>
            <p:ph type="title"/>
          </p:nvPr>
        </p:nvSpPr>
        <p:spPr>
          <a:xfrm>
            <a:off x="172552" y="80557"/>
            <a:ext cx="6405300" cy="572700"/>
          </a:xfrm>
        </p:spPr>
        <p:txBody>
          <a:bodyPr/>
          <a:lstStyle/>
          <a:p>
            <a:r>
              <a:rPr lang="en-US" sz="2400"/>
              <a:t>Comprehensive Recruitment </a:t>
            </a:r>
            <a:r>
              <a:rPr lang="en-US" sz="2400" dirty="0"/>
              <a:t>Support</a:t>
            </a:r>
          </a:p>
        </p:txBody>
      </p:sp>
      <p:sp>
        <p:nvSpPr>
          <p:cNvPr id="3" name="Text Placeholder 2">
            <a:extLst>
              <a:ext uri="{FF2B5EF4-FFF2-40B4-BE49-F238E27FC236}">
                <a16:creationId xmlns:a16="http://schemas.microsoft.com/office/drawing/2014/main" id="{639F0A3D-E3A7-74BF-F27A-76A0F5F1DA11}"/>
              </a:ext>
            </a:extLst>
          </p:cNvPr>
          <p:cNvSpPr>
            <a:spLocks noGrp="1"/>
          </p:cNvSpPr>
          <p:nvPr>
            <p:ph type="body" idx="1"/>
          </p:nvPr>
        </p:nvSpPr>
        <p:spPr>
          <a:xfrm>
            <a:off x="4761346" y="1514762"/>
            <a:ext cx="3999900" cy="3081821"/>
          </a:xfrm>
        </p:spPr>
        <p:txBody>
          <a:bodyPr/>
          <a:lstStyle/>
          <a:p>
            <a:pPr rtl="0">
              <a:spcBef>
                <a:spcPts val="0"/>
              </a:spcBef>
              <a:spcAft>
                <a:spcPts val="0"/>
              </a:spcAft>
            </a:pPr>
            <a:r>
              <a:rPr lang="en-US" sz="1600" b="1" i="0" u="none" strike="noStrike" dirty="0">
                <a:solidFill>
                  <a:srgbClr val="2C2A2B"/>
                </a:solidFill>
                <a:effectLst/>
                <a:latin typeface="Hanken Grotesk"/>
              </a:rPr>
              <a:t>EPP/District Collaborative Recruitment</a:t>
            </a:r>
            <a:br>
              <a:rPr lang="en-US" sz="1600" b="1" i="0" u="none" strike="noStrike" dirty="0">
                <a:solidFill>
                  <a:srgbClr val="2C2A2B"/>
                </a:solidFill>
                <a:effectLst/>
                <a:latin typeface="Hanken Grotesk"/>
              </a:rPr>
            </a:br>
            <a:r>
              <a:rPr lang="en-US" sz="1600" dirty="0">
                <a:solidFill>
                  <a:srgbClr val="2C2A2B"/>
                </a:solidFill>
                <a:latin typeface="Hanken Grotesk"/>
              </a:rPr>
              <a:t>Co-d</a:t>
            </a:r>
            <a:r>
              <a:rPr lang="en-US" sz="1600" b="0" i="0" u="none" strike="noStrike" dirty="0">
                <a:solidFill>
                  <a:srgbClr val="2C2A2B"/>
                </a:solidFill>
                <a:effectLst/>
                <a:latin typeface="Hanken Grotesk"/>
              </a:rPr>
              <a:t>evelop and execute marketing strategies to attract prospective candidates, including job fairs and paid/organic marketing.</a:t>
            </a:r>
          </a:p>
          <a:p>
            <a:pPr marL="139700" indent="0" rtl="0">
              <a:spcBef>
                <a:spcPts val="0"/>
              </a:spcBef>
              <a:spcAft>
                <a:spcPts val="0"/>
              </a:spcAft>
              <a:buNone/>
            </a:pPr>
            <a:endParaRPr lang="en-US" sz="1200" b="0" dirty="0">
              <a:effectLst/>
            </a:endParaRPr>
          </a:p>
          <a:p>
            <a:pPr rtl="0">
              <a:spcBef>
                <a:spcPts val="0"/>
              </a:spcBef>
              <a:spcAft>
                <a:spcPts val="0"/>
              </a:spcAft>
            </a:pPr>
            <a:r>
              <a:rPr lang="en-US" sz="1600" b="1" dirty="0">
                <a:solidFill>
                  <a:srgbClr val="2C2A2B"/>
                </a:solidFill>
                <a:latin typeface="Hanken Grotesk"/>
              </a:rPr>
              <a:t>Strategic Marketing</a:t>
            </a:r>
            <a:br>
              <a:rPr lang="en-US" sz="1200" b="0" dirty="0">
                <a:effectLst/>
              </a:rPr>
            </a:br>
            <a:r>
              <a:rPr lang="en-US" sz="1600" b="0" i="0" u="none" strike="noStrike" dirty="0">
                <a:solidFill>
                  <a:srgbClr val="2C2A2B"/>
                </a:solidFill>
                <a:effectLst/>
                <a:latin typeface="Hanken Grotesk"/>
              </a:rPr>
              <a:t>Implement digital marketing campaigns (social media, email, PPC) and content marketing (blogs, webinars, case studies).</a:t>
            </a:r>
            <a:br>
              <a:rPr lang="en-US" sz="1200" dirty="0"/>
            </a:br>
            <a:br>
              <a:rPr lang="en-US" sz="1200" dirty="0"/>
            </a:br>
            <a:endParaRPr lang="en-US" sz="1200" dirty="0"/>
          </a:p>
        </p:txBody>
      </p:sp>
      <p:pic>
        <p:nvPicPr>
          <p:cNvPr id="8" name="Picture 7" descr="Colleagues reviewing documents">
            <a:extLst>
              <a:ext uri="{FF2B5EF4-FFF2-40B4-BE49-F238E27FC236}">
                <a16:creationId xmlns:a16="http://schemas.microsoft.com/office/drawing/2014/main" id="{1FEFD70F-390A-E0BA-26FD-C3614B64FECE}"/>
              </a:ext>
            </a:extLst>
          </p:cNvPr>
          <p:cNvPicPr>
            <a:picLocks noChangeAspect="1"/>
          </p:cNvPicPr>
          <p:nvPr/>
        </p:nvPicPr>
        <p:blipFill>
          <a:blip r:embed="rId2"/>
          <a:stretch>
            <a:fillRect/>
          </a:stretch>
        </p:blipFill>
        <p:spPr>
          <a:xfrm>
            <a:off x="475535" y="1311563"/>
            <a:ext cx="4096465" cy="2959413"/>
          </a:xfrm>
          <a:prstGeom prst="rect">
            <a:avLst/>
          </a:prstGeom>
        </p:spPr>
      </p:pic>
    </p:spTree>
    <p:extLst>
      <p:ext uri="{BB962C8B-B14F-4D97-AF65-F5344CB8AC3E}">
        <p14:creationId xmlns:p14="http://schemas.microsoft.com/office/powerpoint/2010/main" val="299747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58A4-782B-74FC-4D34-1B896130F5F2}"/>
              </a:ext>
            </a:extLst>
          </p:cNvPr>
          <p:cNvSpPr>
            <a:spLocks noGrp="1"/>
          </p:cNvSpPr>
          <p:nvPr>
            <p:ph type="title"/>
          </p:nvPr>
        </p:nvSpPr>
        <p:spPr/>
        <p:txBody>
          <a:bodyPr/>
          <a:lstStyle/>
          <a:p>
            <a:r>
              <a:rPr lang="en-US" dirty="0"/>
              <a:t>Failing to plan means planning to fail….</a:t>
            </a:r>
          </a:p>
        </p:txBody>
      </p:sp>
      <p:sp>
        <p:nvSpPr>
          <p:cNvPr id="3" name="Text Placeholder 2">
            <a:extLst>
              <a:ext uri="{FF2B5EF4-FFF2-40B4-BE49-F238E27FC236}">
                <a16:creationId xmlns:a16="http://schemas.microsoft.com/office/drawing/2014/main" id="{4886F1BB-04F9-E1C4-B8B0-82478DAA7B17}"/>
              </a:ext>
            </a:extLst>
          </p:cNvPr>
          <p:cNvSpPr>
            <a:spLocks noGrp="1"/>
          </p:cNvSpPr>
          <p:nvPr>
            <p:ph type="body" idx="1"/>
          </p:nvPr>
        </p:nvSpPr>
        <p:spPr>
          <a:xfrm>
            <a:off x="311700" y="830300"/>
            <a:ext cx="8229600" cy="4074210"/>
          </a:xfrm>
        </p:spPr>
        <p:txBody>
          <a:bodyPr/>
          <a:lstStyle/>
          <a:p>
            <a:pPr marL="1282700" marR="0" indent="0">
              <a:lnSpc>
                <a:spcPct val="115000"/>
              </a:lnSpc>
              <a:spcBef>
                <a:spcPts val="0"/>
              </a:spcBef>
              <a:spcAft>
                <a:spcPts val="0"/>
              </a:spcAft>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r>
              <a:rPr lang="en-US" sz="1600" kern="100" dirty="0">
                <a:effectLst/>
                <a:latin typeface="Aptos" panose="020B0004020202020204" pitchFamily="34" charset="0"/>
                <a:ea typeface="Aptos" panose="020B0004020202020204" pitchFamily="34" charset="0"/>
                <a:cs typeface="Times New Roman" panose="02020603050405020304" pitchFamily="18" charset="0"/>
              </a:rPr>
              <a:t>Significant buzz in the legislature related to a sizeable investment in teacher preparation that would be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directed to districts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to fund participation in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high quality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educator preparation</a:t>
            </a:r>
            <a:br>
              <a:rPr lang="en-US" sz="1600" kern="100" dirty="0">
                <a:effectLst/>
                <a:latin typeface="Aptos" panose="020B0004020202020204" pitchFamily="34" charset="0"/>
                <a:ea typeface="Aptos" panose="020B0004020202020204" pitchFamily="34" charset="0"/>
                <a:cs typeface="Times New Roman" panose="02020603050405020304" pitchFamily="18" charset="0"/>
              </a:rPr>
            </a:b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r>
              <a:rPr lang="en-US" sz="1600" kern="100" dirty="0">
                <a:effectLst/>
                <a:latin typeface="Aptos" panose="020B0004020202020204" pitchFamily="34" charset="0"/>
                <a:ea typeface="Aptos" panose="020B0004020202020204" pitchFamily="34" charset="0"/>
                <a:cs typeface="Times New Roman" panose="02020603050405020304" pitchFamily="18" charset="0"/>
              </a:rPr>
              <a:t>Conditions of the funding will likely include formalized partnerships like the ones described today.</a:t>
            </a:r>
          </a:p>
          <a:p>
            <a:pPr marL="1143000" lvl="2" indent="-228600"/>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r>
              <a:rPr lang="en-US" sz="1600" kern="100" dirty="0">
                <a:effectLst/>
                <a:latin typeface="Aptos" panose="020B0004020202020204" pitchFamily="34" charset="0"/>
                <a:ea typeface="Aptos" panose="020B0004020202020204" pitchFamily="34" charset="0"/>
                <a:cs typeface="Times New Roman" panose="02020603050405020304" pitchFamily="18" charset="0"/>
              </a:rPr>
              <a:t>This is a good time to do your market research and establish formal partnerships:</a:t>
            </a:r>
          </a:p>
          <a:p>
            <a:pPr marL="1600200" lvl="3" indent="-228600"/>
            <a:r>
              <a:rPr lang="en-US" sz="1600" kern="100" dirty="0">
                <a:effectLst/>
                <a:latin typeface="Aptos" panose="020B0004020202020204" pitchFamily="34" charset="0"/>
                <a:ea typeface="Aptos" panose="020B0004020202020204" pitchFamily="34" charset="0"/>
                <a:cs typeface="Times New Roman" panose="02020603050405020304" pitchFamily="18" charset="0"/>
              </a:rPr>
              <a:t>What EPPs are your teachers coming from?</a:t>
            </a:r>
          </a:p>
          <a:p>
            <a:pPr marL="1600200" lvl="3" indent="-228600"/>
            <a:r>
              <a:rPr lang="en-US" sz="1600" kern="100" dirty="0">
                <a:effectLst/>
                <a:latin typeface="Aptos" panose="020B0004020202020204" pitchFamily="34" charset="0"/>
                <a:ea typeface="Aptos" panose="020B0004020202020204" pitchFamily="34" charset="0"/>
                <a:cs typeface="Times New Roman" panose="02020603050405020304" pitchFamily="18" charset="0"/>
              </a:rPr>
              <a:t>What EPPs do you point your non-certified teachers to?</a:t>
            </a:r>
          </a:p>
          <a:p>
            <a:pPr marL="1600200" lvl="3" indent="-228600"/>
            <a:r>
              <a:rPr lang="en-US" sz="1600" kern="100" dirty="0">
                <a:effectLst/>
                <a:latin typeface="Aptos" panose="020B0004020202020204" pitchFamily="34" charset="0"/>
                <a:ea typeface="Aptos" panose="020B0004020202020204" pitchFamily="34" charset="0"/>
                <a:cs typeface="Times New Roman" panose="02020603050405020304" pitchFamily="18" charset="0"/>
              </a:rPr>
              <a:t>How do you incentivize teachers to complete a high quality EPP?</a:t>
            </a:r>
          </a:p>
          <a:p>
            <a:pPr marL="1600200" lvl="3" indent="-228600">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Which EPPs do you WANT to partner with and what’s the plan?</a:t>
            </a:r>
          </a:p>
          <a:p>
            <a:endParaRPr lang="en-US" dirty="0"/>
          </a:p>
        </p:txBody>
      </p:sp>
    </p:spTree>
    <p:extLst>
      <p:ext uri="{BB962C8B-B14F-4D97-AF65-F5344CB8AC3E}">
        <p14:creationId xmlns:p14="http://schemas.microsoft.com/office/powerpoint/2010/main" val="142569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ctrTitle"/>
          </p:nvPr>
        </p:nvSpPr>
        <p:spPr>
          <a:xfrm>
            <a:off x="308819" y="726375"/>
            <a:ext cx="8520600" cy="1551312"/>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Thank You!</a:t>
            </a:r>
            <a:br>
              <a:rPr lang="en" dirty="0"/>
            </a:br>
            <a:br>
              <a:rPr lang="en" sz="1600" dirty="0"/>
            </a:br>
            <a:br>
              <a:rPr lang="en" sz="2400" dirty="0"/>
            </a:br>
            <a:endParaRPr dirty="0"/>
          </a:p>
        </p:txBody>
      </p:sp>
      <p:pic>
        <p:nvPicPr>
          <p:cNvPr id="165" name="Google Shape;165;p28"/>
          <p:cNvPicPr preferRelativeResize="0"/>
          <p:nvPr/>
        </p:nvPicPr>
        <p:blipFill>
          <a:blip r:embed="rId3">
            <a:alphaModFix/>
          </a:blip>
          <a:stretch>
            <a:fillRect/>
          </a:stretch>
        </p:blipFill>
        <p:spPr>
          <a:xfrm>
            <a:off x="3908525" y="4139475"/>
            <a:ext cx="1326951" cy="277650"/>
          </a:xfrm>
          <a:prstGeom prst="rect">
            <a:avLst/>
          </a:prstGeom>
          <a:noFill/>
          <a:ln>
            <a:noFill/>
          </a:ln>
        </p:spPr>
      </p:pic>
      <p:sp>
        <p:nvSpPr>
          <p:cNvPr id="2" name="TextBox 1">
            <a:extLst>
              <a:ext uri="{FF2B5EF4-FFF2-40B4-BE49-F238E27FC236}">
                <a16:creationId xmlns:a16="http://schemas.microsoft.com/office/drawing/2014/main" id="{05EE0B2F-9E7A-7839-16A4-65CCFD00024A}"/>
              </a:ext>
            </a:extLst>
          </p:cNvPr>
          <p:cNvSpPr txBox="1"/>
          <p:nvPr/>
        </p:nvSpPr>
        <p:spPr>
          <a:xfrm>
            <a:off x="2222951" y="1435615"/>
            <a:ext cx="4834555" cy="1938992"/>
          </a:xfrm>
          <a:prstGeom prst="rect">
            <a:avLst/>
          </a:prstGeom>
          <a:noFill/>
        </p:spPr>
        <p:txBody>
          <a:bodyPr wrap="square" rtlCol="0">
            <a:spAutoFit/>
          </a:bodyPr>
          <a:lstStyle/>
          <a:p>
            <a:pPr algn="ctr"/>
            <a:r>
              <a:rPr lang="en" sz="2400" dirty="0">
                <a:solidFill>
                  <a:schemeClr val="bg1"/>
                </a:solidFill>
              </a:rPr>
              <a:t>Emily Garcia</a:t>
            </a:r>
            <a:br>
              <a:rPr lang="en" sz="2400" dirty="0">
                <a:solidFill>
                  <a:schemeClr val="bg1"/>
                </a:solidFill>
              </a:rPr>
            </a:br>
            <a:r>
              <a:rPr lang="en" sz="1600" dirty="0">
                <a:solidFill>
                  <a:schemeClr val="bg1"/>
                </a:solidFill>
              </a:rPr>
              <a:t>Chief Education Officer</a:t>
            </a:r>
          </a:p>
          <a:p>
            <a:pPr algn="ctr"/>
            <a:r>
              <a:rPr lang="en" sz="2000" b="1" dirty="0" err="1">
                <a:solidFill>
                  <a:schemeClr val="bg1"/>
                </a:solidFill>
              </a:rPr>
              <a:t>Versidi</a:t>
            </a:r>
            <a:r>
              <a:rPr lang="en" sz="2000" b="1" dirty="0">
                <a:solidFill>
                  <a:schemeClr val="bg1"/>
                </a:solidFill>
              </a:rPr>
              <a:t>, Inc.</a:t>
            </a:r>
          </a:p>
          <a:p>
            <a:pPr algn="ctr"/>
            <a:r>
              <a:rPr lang="en" sz="1800" dirty="0">
                <a:solidFill>
                  <a:schemeClr val="bg1"/>
                </a:solidFill>
              </a:rPr>
              <a:t>214-725-1964 (Cell) </a:t>
            </a:r>
            <a:r>
              <a:rPr lang="en" sz="1800" dirty="0" err="1">
                <a:solidFill>
                  <a:schemeClr val="bg1"/>
                </a:solidFill>
              </a:rPr>
              <a:t>Emily.Garcia@versidi.com</a:t>
            </a:r>
            <a:endParaRPr lang="en" sz="2400" dirty="0">
              <a:solidFill>
                <a:schemeClr val="bg1"/>
              </a:solidFill>
            </a:endParaRPr>
          </a:p>
          <a:p>
            <a:pPr algn="ctr"/>
            <a:endParaRPr lang="en-US" sz="2400" dirty="0">
              <a:solidFill>
                <a:schemeClr val="bg1"/>
              </a:solidFill>
            </a:endParaRPr>
          </a:p>
        </p:txBody>
      </p:sp>
    </p:spTree>
  </p:cSld>
  <p:clrMapOvr>
    <a:masterClrMapping/>
  </p:clrMapOvr>
</p:sld>
</file>

<file path=ppt/theme/theme1.xml><?xml version="1.0" encoding="utf-8"?>
<a:theme xmlns:a="http://schemas.openxmlformats.org/drawingml/2006/main" name="Teach Us">
  <a:themeElements>
    <a:clrScheme name="Simple Light">
      <a:dk1>
        <a:srgbClr val="009F51"/>
      </a:dk1>
      <a:lt1>
        <a:srgbClr val="FFFFFF"/>
      </a:lt1>
      <a:dk2>
        <a:srgbClr val="000000"/>
      </a:dk2>
      <a:lt2>
        <a:srgbClr val="F0F5F9"/>
      </a:lt2>
      <a:accent1>
        <a:srgbClr val="2C2E69"/>
      </a:accent1>
      <a:accent2>
        <a:srgbClr val="B1E4F1"/>
      </a:accent2>
      <a:accent3>
        <a:srgbClr val="009F51"/>
      </a:accent3>
      <a:accent4>
        <a:srgbClr val="FFFFFF"/>
      </a:accent4>
      <a:accent5>
        <a:srgbClr val="212121"/>
      </a:accent5>
      <a:accent6>
        <a:srgbClr val="009F51"/>
      </a:accent6>
      <a:hlink>
        <a:srgbClr val="009F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11315</TotalTime>
  <Words>603</Words>
  <Application>Microsoft Office PowerPoint</Application>
  <PresentationFormat>On-screen Show (16:9)</PresentationFormat>
  <Paragraphs>46</Paragraphs>
  <Slides>8</Slides>
  <Notes>3</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Teach Us</vt:lpstr>
      <vt:lpstr>The Untapped Power of Ed Prep Program  and District Partnerships to Increase  Teacher Quality and Retention </vt:lpstr>
      <vt:lpstr>Increasing Teacher Quality and Retention</vt:lpstr>
      <vt:lpstr>Maximize Your District’s Buying Power</vt:lpstr>
      <vt:lpstr>An example of LEA/EPP Collaboration:</vt:lpstr>
      <vt:lpstr>True Partnership: Shared Accountability &amp; Support</vt:lpstr>
      <vt:lpstr>Comprehensive Recruitment Support</vt:lpstr>
      <vt:lpstr>Failing to plan means planning to fail….</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Dannerbeck</cp:lastModifiedBy>
  <cp:revision>5</cp:revision>
  <dcterms:modified xsi:type="dcterms:W3CDTF">2024-10-10T20:53:54Z</dcterms:modified>
</cp:coreProperties>
</file>